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1" r:id="rId3"/>
    <p:sldId id="1004" r:id="rId4"/>
    <p:sldId id="905" r:id="rId5"/>
    <p:sldId id="1002" r:id="rId6"/>
    <p:sldId id="2062" r:id="rId7"/>
    <p:sldId id="1059" r:id="rId8"/>
    <p:sldId id="946" r:id="rId9"/>
    <p:sldId id="1005" r:id="rId10"/>
    <p:sldId id="1003" r:id="rId11"/>
    <p:sldId id="1053" r:id="rId12"/>
    <p:sldId id="1027" r:id="rId13"/>
    <p:sldId id="1060" r:id="rId14"/>
    <p:sldId id="1040" r:id="rId15"/>
    <p:sldId id="1041" r:id="rId16"/>
    <p:sldId id="1036" r:id="rId17"/>
    <p:sldId id="1062" r:id="rId18"/>
    <p:sldId id="1055" r:id="rId19"/>
    <p:sldId id="1056" r:id="rId20"/>
    <p:sldId id="1057" r:id="rId21"/>
    <p:sldId id="2061" r:id="rId22"/>
    <p:sldId id="311" r:id="rId23"/>
    <p:sldId id="1042" r:id="rId24"/>
    <p:sldId id="1048" r:id="rId25"/>
    <p:sldId id="1044" r:id="rId26"/>
    <p:sldId id="1045" r:id="rId27"/>
    <p:sldId id="1046" r:id="rId28"/>
    <p:sldId id="1047" r:id="rId29"/>
    <p:sldId id="1043" r:id="rId30"/>
    <p:sldId id="1049" r:id="rId31"/>
    <p:sldId id="1050" r:id="rId32"/>
    <p:sldId id="1051" r:id="rId33"/>
    <p:sldId id="1052"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1628"/>
  </p:normalViewPr>
  <p:slideViewPr>
    <p:cSldViewPr snapToGrid="0">
      <p:cViewPr varScale="1">
        <p:scale>
          <a:sx n="68" d="100"/>
          <a:sy n="68" d="100"/>
        </p:scale>
        <p:origin x="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0557B-D534-4F08-938E-B47FCAD573B3}"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63BAF654-02C5-4E87-9814-522522BA4185}">
      <dgm:prSet/>
      <dgm:spPr/>
      <dgm:t>
        <a:bodyPr/>
        <a:lstStyle/>
        <a:p>
          <a:r>
            <a:rPr lang="en-US"/>
            <a:t>One of the most important decisions entrepreneurs make when starting a new business is the form of ownership they will use</a:t>
          </a:r>
        </a:p>
      </dgm:t>
    </dgm:pt>
    <dgm:pt modelId="{B1268546-7634-420E-9A4D-18C3B3651E5D}" type="parTrans" cxnId="{71162435-A050-462F-8AE9-14517B6095C5}">
      <dgm:prSet/>
      <dgm:spPr/>
      <dgm:t>
        <a:bodyPr/>
        <a:lstStyle/>
        <a:p>
          <a:endParaRPr lang="en-US"/>
        </a:p>
      </dgm:t>
    </dgm:pt>
    <dgm:pt modelId="{FA72954F-18CE-4B1C-851E-A6A56C369B69}" type="sibTrans" cxnId="{71162435-A050-462F-8AE9-14517B6095C5}">
      <dgm:prSet/>
      <dgm:spPr/>
      <dgm:t>
        <a:bodyPr/>
        <a:lstStyle/>
        <a:p>
          <a:endParaRPr lang="en-US"/>
        </a:p>
      </dgm:t>
    </dgm:pt>
    <dgm:pt modelId="{8C5A5C87-1B92-44FA-B444-7F7DD122D55C}">
      <dgm:prSet/>
      <dgm:spPr/>
      <dgm:t>
        <a:bodyPr/>
        <a:lstStyle/>
        <a:p>
          <a:r>
            <a:rPr lang="en-US" b="0" i="0" dirty="0"/>
            <a:t>A business can operate under the name of its owner or it can do business under a fictitious name, such as </a:t>
          </a:r>
          <a:r>
            <a:rPr lang="en-US" b="0" i="0" dirty="0" err="1"/>
            <a:t>Rafie’s</a:t>
          </a:r>
          <a:r>
            <a:rPr lang="en-US" b="0" i="0" dirty="0"/>
            <a:t> coffeeshop </a:t>
          </a:r>
          <a:endParaRPr lang="en-US" dirty="0"/>
        </a:p>
      </dgm:t>
    </dgm:pt>
    <dgm:pt modelId="{7FC82993-0220-4136-8474-089DE4161E76}" type="parTrans" cxnId="{F2FE4ED0-6DE2-4905-B3AD-615E4D8CEC83}">
      <dgm:prSet/>
      <dgm:spPr/>
      <dgm:t>
        <a:bodyPr/>
        <a:lstStyle/>
        <a:p>
          <a:endParaRPr lang="en-US"/>
        </a:p>
      </dgm:t>
    </dgm:pt>
    <dgm:pt modelId="{B41A60EB-4DCC-41A5-9A02-9F9602F974F8}" type="sibTrans" cxnId="{F2FE4ED0-6DE2-4905-B3AD-615E4D8CEC83}">
      <dgm:prSet/>
      <dgm:spPr/>
      <dgm:t>
        <a:bodyPr/>
        <a:lstStyle/>
        <a:p>
          <a:endParaRPr lang="en-US"/>
        </a:p>
      </dgm:t>
    </dgm:pt>
    <dgm:pt modelId="{6AC0E8ED-91E1-4D87-8D88-F51A33CEA563}" type="pres">
      <dgm:prSet presAssocID="{A5A0557B-D534-4F08-938E-B47FCAD573B3}" presName="vert0" presStyleCnt="0">
        <dgm:presLayoutVars>
          <dgm:dir/>
          <dgm:animOne val="branch"/>
          <dgm:animLvl val="lvl"/>
        </dgm:presLayoutVars>
      </dgm:prSet>
      <dgm:spPr/>
    </dgm:pt>
    <dgm:pt modelId="{8E9E438C-ED0C-4DAB-9A03-B54F3DB047B7}" type="pres">
      <dgm:prSet presAssocID="{63BAF654-02C5-4E87-9814-522522BA4185}" presName="thickLine" presStyleLbl="alignNode1" presStyleIdx="0" presStyleCnt="2"/>
      <dgm:spPr/>
    </dgm:pt>
    <dgm:pt modelId="{0ADF6EC0-4337-4C0E-A211-8E5813281975}" type="pres">
      <dgm:prSet presAssocID="{63BAF654-02C5-4E87-9814-522522BA4185}" presName="horz1" presStyleCnt="0"/>
      <dgm:spPr/>
    </dgm:pt>
    <dgm:pt modelId="{0EFE3F12-AF48-49AA-BD66-F9621F86A7AB}" type="pres">
      <dgm:prSet presAssocID="{63BAF654-02C5-4E87-9814-522522BA4185}" presName="tx1" presStyleLbl="revTx" presStyleIdx="0" presStyleCnt="2"/>
      <dgm:spPr/>
    </dgm:pt>
    <dgm:pt modelId="{CA0D64A6-CD97-4720-A5B6-1043EBDC41CA}" type="pres">
      <dgm:prSet presAssocID="{63BAF654-02C5-4E87-9814-522522BA4185}" presName="vert1" presStyleCnt="0"/>
      <dgm:spPr/>
    </dgm:pt>
    <dgm:pt modelId="{8FBBC950-B778-4EA2-B867-F5F3E34F2FBF}" type="pres">
      <dgm:prSet presAssocID="{8C5A5C87-1B92-44FA-B444-7F7DD122D55C}" presName="thickLine" presStyleLbl="alignNode1" presStyleIdx="1" presStyleCnt="2"/>
      <dgm:spPr/>
    </dgm:pt>
    <dgm:pt modelId="{546A7CC1-B514-4D1C-9075-C5C869BBF604}" type="pres">
      <dgm:prSet presAssocID="{8C5A5C87-1B92-44FA-B444-7F7DD122D55C}" presName="horz1" presStyleCnt="0"/>
      <dgm:spPr/>
    </dgm:pt>
    <dgm:pt modelId="{2C976B02-261C-4F92-BDDF-F3C0E707B2AC}" type="pres">
      <dgm:prSet presAssocID="{8C5A5C87-1B92-44FA-B444-7F7DD122D55C}" presName="tx1" presStyleLbl="revTx" presStyleIdx="1" presStyleCnt="2"/>
      <dgm:spPr/>
    </dgm:pt>
    <dgm:pt modelId="{69B3F9E0-B150-469B-9275-3B73B9F24EB1}" type="pres">
      <dgm:prSet presAssocID="{8C5A5C87-1B92-44FA-B444-7F7DD122D55C}" presName="vert1" presStyleCnt="0"/>
      <dgm:spPr/>
    </dgm:pt>
  </dgm:ptLst>
  <dgm:cxnLst>
    <dgm:cxn modelId="{88ACA801-02AA-461B-AC24-8D8BF001AAB1}" type="presOf" srcId="{8C5A5C87-1B92-44FA-B444-7F7DD122D55C}" destId="{2C976B02-261C-4F92-BDDF-F3C0E707B2AC}" srcOrd="0" destOrd="0" presId="urn:microsoft.com/office/officeart/2008/layout/LinedList"/>
    <dgm:cxn modelId="{2E4DF60E-C166-47A1-B6A9-8CBDD6CA92BF}" type="presOf" srcId="{63BAF654-02C5-4E87-9814-522522BA4185}" destId="{0EFE3F12-AF48-49AA-BD66-F9621F86A7AB}" srcOrd="0" destOrd="0" presId="urn:microsoft.com/office/officeart/2008/layout/LinedList"/>
    <dgm:cxn modelId="{71162435-A050-462F-8AE9-14517B6095C5}" srcId="{A5A0557B-D534-4F08-938E-B47FCAD573B3}" destId="{63BAF654-02C5-4E87-9814-522522BA4185}" srcOrd="0" destOrd="0" parTransId="{B1268546-7634-420E-9A4D-18C3B3651E5D}" sibTransId="{FA72954F-18CE-4B1C-851E-A6A56C369B69}"/>
    <dgm:cxn modelId="{7F246194-64C1-4C95-B465-36C806D32799}" type="presOf" srcId="{A5A0557B-D534-4F08-938E-B47FCAD573B3}" destId="{6AC0E8ED-91E1-4D87-8D88-F51A33CEA563}" srcOrd="0" destOrd="0" presId="urn:microsoft.com/office/officeart/2008/layout/LinedList"/>
    <dgm:cxn modelId="{F2FE4ED0-6DE2-4905-B3AD-615E4D8CEC83}" srcId="{A5A0557B-D534-4F08-938E-B47FCAD573B3}" destId="{8C5A5C87-1B92-44FA-B444-7F7DD122D55C}" srcOrd="1" destOrd="0" parTransId="{7FC82993-0220-4136-8474-089DE4161E76}" sibTransId="{B41A60EB-4DCC-41A5-9A02-9F9602F974F8}"/>
    <dgm:cxn modelId="{0021F1D4-6725-43E5-970E-2F8FF6DA1D6F}" type="presParOf" srcId="{6AC0E8ED-91E1-4D87-8D88-F51A33CEA563}" destId="{8E9E438C-ED0C-4DAB-9A03-B54F3DB047B7}" srcOrd="0" destOrd="0" presId="urn:microsoft.com/office/officeart/2008/layout/LinedList"/>
    <dgm:cxn modelId="{CBD6BC54-99C2-4641-B1CD-64A81971D176}" type="presParOf" srcId="{6AC0E8ED-91E1-4D87-8D88-F51A33CEA563}" destId="{0ADF6EC0-4337-4C0E-A211-8E5813281975}" srcOrd="1" destOrd="0" presId="urn:microsoft.com/office/officeart/2008/layout/LinedList"/>
    <dgm:cxn modelId="{E5191226-80D9-4331-AC2D-0BC77B375082}" type="presParOf" srcId="{0ADF6EC0-4337-4C0E-A211-8E5813281975}" destId="{0EFE3F12-AF48-49AA-BD66-F9621F86A7AB}" srcOrd="0" destOrd="0" presId="urn:microsoft.com/office/officeart/2008/layout/LinedList"/>
    <dgm:cxn modelId="{5AEB60C1-FC69-48F5-A0CF-D7B01D7D4007}" type="presParOf" srcId="{0ADF6EC0-4337-4C0E-A211-8E5813281975}" destId="{CA0D64A6-CD97-4720-A5B6-1043EBDC41CA}" srcOrd="1" destOrd="0" presId="urn:microsoft.com/office/officeart/2008/layout/LinedList"/>
    <dgm:cxn modelId="{84ACC086-C43A-4A5E-9A82-EED4B69A8453}" type="presParOf" srcId="{6AC0E8ED-91E1-4D87-8D88-F51A33CEA563}" destId="{8FBBC950-B778-4EA2-B867-F5F3E34F2FBF}" srcOrd="2" destOrd="0" presId="urn:microsoft.com/office/officeart/2008/layout/LinedList"/>
    <dgm:cxn modelId="{46FBBE1A-F417-46C5-862E-43CC48CCCE0A}" type="presParOf" srcId="{6AC0E8ED-91E1-4D87-8D88-F51A33CEA563}" destId="{546A7CC1-B514-4D1C-9075-C5C869BBF604}" srcOrd="3" destOrd="0" presId="urn:microsoft.com/office/officeart/2008/layout/LinedList"/>
    <dgm:cxn modelId="{3E22F04F-C5AE-4635-8F98-A4EE5A4248A8}" type="presParOf" srcId="{546A7CC1-B514-4D1C-9075-C5C869BBF604}" destId="{2C976B02-261C-4F92-BDDF-F3C0E707B2AC}" srcOrd="0" destOrd="0" presId="urn:microsoft.com/office/officeart/2008/layout/LinedList"/>
    <dgm:cxn modelId="{2296B917-2FAE-4A10-A02F-6CC4355B91E7}" type="presParOf" srcId="{546A7CC1-B514-4D1C-9075-C5C869BBF604}" destId="{69B3F9E0-B150-469B-9275-3B73B9F24EB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438C-ED0C-4DAB-9A03-B54F3DB047B7}">
      <dsp:nvSpPr>
        <dsp:cNvPr id="0" name=""/>
        <dsp:cNvSpPr/>
      </dsp:nvSpPr>
      <dsp:spPr>
        <a:xfrm>
          <a:off x="0" y="0"/>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EFE3F12-AF48-49AA-BD66-F9621F86A7AB}">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One of the most important decisions entrepreneurs make when starting a new business is the form of ownership they will use</a:t>
          </a:r>
        </a:p>
      </dsp:txBody>
      <dsp:txXfrm>
        <a:off x="0" y="0"/>
        <a:ext cx="10515600" cy="2175669"/>
      </dsp:txXfrm>
    </dsp:sp>
    <dsp:sp modelId="{8FBBC950-B778-4EA2-B867-F5F3E34F2FBF}">
      <dsp:nvSpPr>
        <dsp:cNvPr id="0" name=""/>
        <dsp:cNvSpPr/>
      </dsp:nvSpPr>
      <dsp:spPr>
        <a:xfrm>
          <a:off x="0" y="2175669"/>
          <a:ext cx="105156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976B02-261C-4F92-BDDF-F3C0E707B2AC}">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0" i="0" kern="1200" dirty="0"/>
            <a:t>A business can operate under the name of its owner or it can do business under a fictitious name, such as </a:t>
          </a:r>
          <a:r>
            <a:rPr lang="en-US" sz="4200" b="0" i="0" kern="1200" dirty="0" err="1"/>
            <a:t>Rafie’s</a:t>
          </a:r>
          <a:r>
            <a:rPr lang="en-US" sz="4200" b="0" i="0" kern="1200" dirty="0"/>
            <a:t> coffeeshop </a:t>
          </a:r>
          <a:endParaRPr lang="en-US" sz="4200" kern="1200" dirty="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409.07614" units="1/cm"/>
          <inkml:channelProperty channel="Y" name="resolution" value="655.34003" units="1/cm"/>
          <inkml:channelProperty channel="F" name="resolution" value="1065.625" units="1/dev"/>
          <inkml:channelProperty channel="T" name="resolution" value="1" units="1/dev"/>
        </inkml:channelProperties>
      </inkml:inkSource>
      <inkml:timestamp xml:id="ts0" timeString="2024-09-30T14:45:38.842"/>
    </inkml:context>
    <inkml:brush xml:id="br0">
      <inkml:brushProperty name="width" value="0.05292" units="cm"/>
      <inkml:brushProperty name="height" value="0.05292" units="cm"/>
      <inkml:brushProperty name="color" value="#FF0000"/>
    </inkml:brush>
  </inkml:definitions>
  <inkml:trace contextRef="#ctx0" brushRef="#br0">2445 7713 512 0,'0'0'0'0,"0"0"0"0,-24 0 0 16,24 0 0-16,0 0 0 15,0 0 0 1,24 0 0-16,0-23 0 16,-1 23 0-16,1-24 0 15,45 24 0 1,3 0 0-16,-25 0 0 15,22 0 0-15,1 0 0 16,2 0 0-16,-2 0 0 16,24 0 0-1,0 0 0-15,0 0 0 16,0-24 0-16,24 48 0 16,0-24 0-1,-1 0 0-15,1 0 0 16,-1 24 0-16,1-24 0 15,23 23 0 1,-23-23 0-16,23 24 0 16,-23-24 0-16,-1 23 0 15,24-23 0 1,25 24 0-16,-27-24 0 16,27 23 0-16,-25-23 0 15,1 0 0 1,-3 0 0-16,3-23 0 15,-24-1 0-15,23 24 0 16,-1-23 0 0,-44 23 0-16,43-24 0 15,-139 24 0-15</inkml:trace>
  <inkml:trace contextRef="#ctx0" brushRef="#br0" timeOffset="3053.53">2327 9053 512 0,'0'0'0'0,"0"0"0"15,0 0 0-15,23 0 0 16,-23 0 0-1,24 0 0-15,23 0 0 16,1 0 0-16,-1 0 0 16,-1 0 0-1,3 0 0-15,-3 0 0 16,1 0 0-16,-1 0 0 16,25-23 0-1,0 23 0-15,-1 0 0 16,-1-24 0-16,4 24 0 15,20 0 0 1,-23-23 0-16,49 23 0 16,-26 0 0-16,-22 0 0 15,46 0 0-15,-23 0 0 16,0 0 0 0,23 0 0-16,-22 0 0 15,23 0 0-15,-23 0 0 16,21 0 0-1,3-24 0-15,-3 24 0 16,2 0 0-16,0 0 0 16,24 0 0-1,-49 0 0-15,24 0 0 16,25 0 0-16,-25 0 0 16,2-23 0-1,-2 23 0-15,24 0 0 16,-23 0 0-16,23 0 0 15,-25 0 0 1,2 0 0-16,24 0 0 16,-25 0 0-16,24 0 0 15,-24 23 0-15,2-23 0 16,21 0 0 0,2 0 0-16,-25 0 0 15,1 0 0-15,22 0 0 16,2 0 0-1,-23 0 0-15,44 0 0 16,-22 0 0-16,1-23 0 16,-2 23 0-1,1 0 0-15,1 0 0 16,-2 0 0 0,-21 0 0-16,21 0 0 15,1 0 0-15,1 0 0 16,-1 0 0-16,23 0 0 15,-23 0 0 1,1 0 0-16,-1 0 0 16,23 0 0-16,-22 0 0 15,-2 0 0 1,24-24 0-16,-22 24 0 16,0 24 0-16,-2-24 0 15,25 0 0 1,-24 23 0-16,25-46 0 15,-25 23 0-15,-1 0 0 16,1 0 0 0,0 0 0-16,-22-24 0 15,20 24 0-15,3-23 0 16,-1 23 0 0,-23 0 0-16,0 0 0 15,-24 0 0-15,-25 23 0 0</inkml:trace>
  <inkml:trace contextRef="#ctx0" brushRef="#br0" timeOffset="5325.71">6090 10441 512 0,'0'0'0'16,"0"0"0"-16,0 0 0 15,0 0 0-15,0 0 0 16,0 0 0 0,47 24 0-1,-24-24 0-15,1 23 0 16,22 1 0-16,1-24 0 16,0 23 0-16,25 1 0 15,-26-1 0-15,24-23 0 16,2 24 0-1,-2 0 0-15,-23 0 0 16,24-24 0-16,22 23 0 16,-22-1 0-1,0 2 0-15,0 0 0 16,23-24 0-16,0 23 0 16,-24 1 0-16,47-24 0 15,-23 23 0-15,0 1 0 16,25-24 0-1,-25 0 0-15,23 0 0 16,-23 23 0 0,24-23 0-16,-24 0 0 15,24 0 0-15,-1 0 0 16,24 0 0 0,-47 0 0-16,24 0 0 15,0 0 0-15,-25 0 0 16,26 0 0-1,-25-23 0-15,22 23 0 16,-22 0 0-16,24 0 0 16,0-24 0-16,-1 24 0 15,-23-23 0 1,25 23 0-16,-2-24 0 16,0 24 0-16,24-23 0 15,-47 23 0 1,25-24 0-16,-2 24 0 15,24-24 0-15,-24 24 0 16,2 0 0 0,22-22 0-16,-24 22 0 15,0-23 0-15,25 23 0 16,-24-24 0-16,22 24 0 16,1-24 0-1,-22 24 0-15,21-24 0 16,1 24 0-16,0-23 0 15,0-1 0 1,-22 24 0-16,20-23 0 16,3-1 0-16,-24 24 0 15,23-23 0 1,1-1 0-16,-3 24 0 16,-20-24 0-16,22 24 0 15,0 0 0-15,-24-23 0 16,1 23 0-1,23 0 0-15,-23 0 0 16,-1 0 0 0,25 0 0-16,-48-23 0 15,23 23 0-15,2 0 0 16,-26 0 0-16,1 0 0 16,0 0 0-1,-23 0 0-15,23 0 0 16,-24 0 0-16,2 0 0 15,-72 0 0-15</inkml:trace>
  <inkml:trace contextRef="#ctx0" brushRef="#br0" timeOffset="6981.05">13216 11805 512 0,'0'0'0'0,"0"0"0"15,0 24 0 1,23-24 0-16,-23 0 0 16,47 23 0-16,0-23 0 15,0 0 0-15,0 0 0 16,24 24 0-1,0-24 0-15,-1 0 0 16,1 24 0-16,23-24 0 16,-25 0 0-1,27 0 0-15,-26 23 0 16,23-23 0-16,2 0 0 16,-25 0 0-1,25 24 0-15,22-1 0 16,-23-23 0-16,23 0 0 15,-23 0 0 1,25-23 0-16,-2 23 0 16,2 0 0-16,-3 0 0 15,1-24 0-15,2 24 0 16,22 0 0 0,0-23 0-16,-24 23 0 15,25 0 0-15,-1 0 0 16,-24-24 0-1,25 24 0-15,-26 0 0 16,3 24 0-16,-2-24 0 16,1-48 0-1,-25 72 0-15,1 0 0 16,1-24 0-16,-1 0 0 16,-23 23 0-1,23-23 0-15,-24 24 0 16,-23-24 0-16,1 0 0 15,-2 23 0-15,-23-23 0 16,2 24 0 0,-25-24 0-16</inkml:trace>
  <inkml:trace contextRef="#ctx0" brushRef="#br0" timeOffset="8969.12">3879 13051 512 0,'0'0'0'15,"-24"0"0"-15,24 0 0 16,24 0 0-16,-24 24 0 16,25-24 0-1,-25 24 0-15,45-24 0 0,3 0 0 16,-2 0 0 0,25 0 0-1,-24 0 0-15,25 0 0 16,-3 23 0-16,25-23 0 15,-47 0 0 1,48 24 0-16,-2-48 0 0,2 24 0 0,-25 24 0 31,24-24 0-31,25 0 0 16,-26 23 0 0,1 1 0-16,24-24 0 15,-24 23 0-15,0 1 0 16,23-24 0-16,-22 23 0 15,21 1 0 1,3-24 0-16,-2 23 0 16,1-23 0-16,0 24 0 15,22-24 0 1,-22 0 0-16,23 24 0 16,0-24 0-16,1 0 0 15,-25 22 0 1,24-22 0-16,0 25 0 15,0-25 0-15,24 24 0 16,-24-24 0 0,0 0 0-16,0 0 0 15,-24 0 0-15,25 0 0 16,-25 0 0-16,24 0 0 16,-23 0 0-1,0 0 0-15,0-24 0 16,-1 24 0-16,-22 0 0 15,-26 0 0 1,2 0 0-16,-23 0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409.07614" units="1/cm"/>
          <inkml:channelProperty channel="Y" name="resolution" value="655.34003" units="1/cm"/>
          <inkml:channelProperty channel="F" name="resolution" value="1065.625" units="1/dev"/>
          <inkml:channelProperty channel="T" name="resolution" value="1" units="1/dev"/>
        </inkml:channelProperties>
      </inkml:inkSource>
      <inkml:timestamp xml:id="ts0" timeString="2024-09-30T14:56:35.355"/>
    </inkml:context>
    <inkml:brush xml:id="br0">
      <inkml:brushProperty name="width" value="0.05292" units="cm"/>
      <inkml:brushProperty name="height" value="0.05292" units="cm"/>
      <inkml:brushProperty name="color" value="#FF0000"/>
    </inkml:brush>
  </inkml:definitions>
  <inkml:trace contextRef="#ctx0" brushRef="#br0">6466 5761 512 0,'0'0'0'0,"0"0"0"16,-24 0 0 0,24 0 0-16,0 0 0 15,0 0 0-15,0 0 0 16,0 0 0-16,0 0 0 16,0 23 0-1,24-23 0-15,-24 0 0 16,0 24 0-1,24-24 0-15,-2 0 0 16,3 0 0-16,-25 23 0 16,23-23 0-16,1 24 0 15,-1-24 0 1,1 0 0-16,-1 0 0 16,1 24 0-16,-1-24 0 15,1 0 0 1,23 23 0-16,-23-23 0 15,-2 0 0-15,25 24 0 16,-22-48 0 0,21 48 0-16,2-24 0 15,-25 0 0-15,24 0 0 16,0 24 0 0,0-48 0-16,0 48 0 15,0-24 0-15,0 0 0 16,-23 22 0-16,22-22 0 15,1 25 0 1,0-25 0-16,1 0 0 16,-2 0 0-16,2 22 0 15,-2-22 0 1,2 0 0-16,23 0 0 16,-25 0 0-16,2 0 0 15,22 0 0 1,-23-22 0-16,23 22 0 15,-22 0 0-15,23-25 0 16,-2 25 0 0,3 0 0-16,-2-22 0 15,-23 22 0-15,23-24 0 16,1 24 0 0,-1 0 0-16,-22 0 0 15,22-24 0-15,0 24 0 16,-22-23 0-16,23 23 0 15,-2 0 0 1,2-24 0-16,0 24 0 16,-23 0 0-1,21-24 0-15,2 24 0 16,-1 0 0-16,-22 0 0 16,23 0 0-16,-1-23 0 15,0 23 0 1,1 0 0-16,-1 0 0 15,2 0 0-15,-26 23 0 16,24-23 0 0,-22 0 0-16,22 0 0 15,-22 0 0-15,-3 0 0 16,27 0 0-16,-25 0 0 0,0 24 0 31,0-24 0-31,24 0 0 16,-25 0 0-1,2 24 0-15,-2-24 0 16,-21 0 0-16,-2 0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409.07614" units="1/cm"/>
          <inkml:channelProperty channel="Y" name="resolution" value="655.34003" units="1/cm"/>
          <inkml:channelProperty channel="F" name="resolution" value="1065.625" units="1/dev"/>
          <inkml:channelProperty channel="T" name="resolution" value="1" units="1/dev"/>
        </inkml:channelProperties>
      </inkml:inkSource>
      <inkml:timestamp xml:id="ts0" timeString="2024-09-30T15:02:42.143"/>
    </inkml:context>
    <inkml:brush xml:id="br0">
      <inkml:brushProperty name="width" value="0.05292" units="cm"/>
      <inkml:brushProperty name="height" value="0.05292" units="cm"/>
      <inkml:brushProperty name="color" value="#FF0000"/>
    </inkml:brush>
  </inkml:definitions>
  <inkml:trace contextRef="#ctx0" brushRef="#br0">26010 8677 512 0,'0'0'0'16,"0"0"0"-16,23 0 0 16,-23-23 0-16,47 23 0 15,48-24 0-15,-1 24 0 16,23-24 0-1,47 24 0-15,1-23 0 16,0 23 0 0,47-24 0-16,-48 24 0 15,24 0 0-15,-46 0 0 16,-3 0 0-16,-44 0 0 16,-23 0 0-1,-26 0 0-15,-23 24 0 16,-46-24 0-16,-1 0 0 15,-70 0 0 1,-23 0 0-16,-47 0 0 16,-1 0 0-16,-47 23 0 15,1-23 0 1,-2 24 0-16,2 0 0 16,47-1 0-16,-1 1 0 15,71-24 0 1,23 0 0-16,48 0 0 15,23-24 0-15,46 1 0 16,25-1 0 0,71 0 0-16,-1 1 0 15,23-1 0-15,-23 24 0 16,24 0 0 0,-25 0 0-16,-22 0 0 15,0 24 0-15,-70-24 0 16,-26 23 0-16,-44-23 0 15,-72 0 0-15,-71 24 0 0,24 0 0 32,23-24 0-32</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409.07614" units="1/cm"/>
          <inkml:channelProperty channel="Y" name="resolution" value="655.34003" units="1/cm"/>
          <inkml:channelProperty channel="F" name="resolution" value="1065.625" units="1/dev"/>
          <inkml:channelProperty channel="T" name="resolution" value="1" units="1/dev"/>
        </inkml:channelProperties>
      </inkml:inkSource>
      <inkml:timestamp xml:id="ts0" timeString="2024-09-30T15:08:13.232"/>
    </inkml:context>
    <inkml:brush xml:id="br0">
      <inkml:brushProperty name="width" value="0.05292" units="cm"/>
      <inkml:brushProperty name="height" value="0.05292" units="cm"/>
      <inkml:brushProperty name="color" value="#FF0000"/>
    </inkml:brush>
  </inkml:definitions>
  <inkml:trace contextRef="#ctx0" brushRef="#br0">2469 11029 512 0,'0'0'0'0,"0"0"0"16,0 0 0-16,0 0 0 15,0 24 0 1,0-24 0-16,0 0 0 16,23 0 0-16,1 0 0 15,-2 0 0 1,2 0 0-16,-1-24 0 15,24 24 0-15,-22 24 0 16,-3-24 0 0,26 0 0-16,-2 0 0 15,-20 0 0-15,18 0 0 16,5 0 0-16,-26 0 0 16,24 0 0-1,0 0 0-15,1 0 0 16,-26 0 0-16,26 0 0 15,-2 0 0 1,2 0 0-16,-2 0 0 16,-21 0 0-16,44 0 0 15,-44 24 0 1,20-24 0-16,3 0 0 16,-2 0 0-16,2 0 0 15,-24 0 0 1,46 0 0-16,-23 0 0 15,-23 0 0-15,47 0 0 16,-48 0 0-16,24 0 0 16,23 0 0-1,-47 0 0-15,25 0 0 16,-1 0 0-16,0 0 0 16,24 0 0-1,-23 0 0-15,-1 0 0 16,-1 0 0-16,1 0 0 15,1 0 0 1,-2 0 0-16,2 0 0 16,-3 0 0-16,3 0 0 15,-2 0 0-15,26 23 0 16,-25-23 0 0,-1 0 0-16,2 0 0 15,0-23 0-15,22 23 0 16,-24 0 0-1,1 0 0-15,23 0 0 16,-22 0 0-16,-2 0 0 16,26 0 0-16,-25 0 0 15,0-24 0 1,23 24 0-16,-22 0 0 16,-1 0 0-16,-1 0 0 15,25 0 0 1,-25 0 0-16,2 0 0 15,23 0 0-15,-24 0 0 16,0 0 0 0,0 0 0-16,23 0 0 15,-22 0 0-15,-2 0 0 16,24 0 0 0,-46 0 0-16,46 0 0 15,-21 0 0-15,-3 0 0 16,1 0 0-16,24-24 0 15,-48 24 0 1,24 0 0-16,0 0 0 16,0 0 0-16,0 0 0 15,1 0 0 1,-2 0 0-16,2 0 0 16,-2 0 0-16,2 0 0 15,-25 0 0 1,0 0 0-16,25 0 0 15,-25 0 0-15,48 0 0 16,-48 0 0-16,1 0 0 16,-1 0 0-1,1 0 0-15,-1 0 0 16,1 0 0-16,-1 0 0 16,-23 0 0-1,23 0 0-15,1 0 0 16,-1-23 0-16,-23 23 0 15,24 0 0 1,-24 0 0-16,0 0 0 16,0 0 0-16,0 0 0 15,0 0 0 1,0 0 0-16,0 0 0 16,23 0 0-16,-23 0 0 15,0 0 0-15,0 0 0 16,0 0 0-1,0 0 0-15,0 0 0 16,0 0 0-16,-23 0 0 16,23 0 0-1,0 0 0-15,0 0 0 16,23 0 0-16,-23 0 0 16,0 0 0-16,0 0 0 15,0 0 0 1,0 0 0-16,0 0 0 15,0 0 0 1,0 0 0-16,0 0 0 16,0 0 0-16,0 0 0 15,0 0 0-15,0 0 0 16,0 0 0 0,0 0 0-16,0 0 0 15,0 0 0-15,-23 0 0 16,23 0 0-16,0 0 0 0,23 0 0 31,-23 0 0-31,0 0 0 16,0 0 0-16,0 0 0 15,0 0 0 1,0 0 0-16,0 0 0 16,0 0 0-16,0 0 0 15,0 0 0-15,0 0 0 16</inkml:trace>
  <inkml:trace contextRef="#ctx0" brushRef="#br0" timeOffset="2306.53">8512 12041 512 0,'0'0'0'0,"0"0"0"16,0 0 0-16,0 0 0 16,0 0 0-1,23 0 0-15,24 0 0 16,-23 0 0-16,23-24 0 15,1 48 0 1,22-24 0-16,-24 0 0 16,26 0 0-16,-2 0 0 15,1 23 0 1,-1-23 0-16,0 0 0 16,1 0 0-16,23 23 0 15,-24-23 0 1,24 0 0-16,1 24 0 15,-1-24 0-15,1 0 0 16,-1 0 0-16,22 0 0 16,-21 0 0-1,21 23 0-15,-21-46 0 16,23 23 0-16,-1 23 0 16,-23-23 0-1,24 0 0-15,-24 24 0 16,24-24 0-16,-24 0 0 15,1-24 0 1,22 24 0-16,-23-23 0 16,0 23 0-16,0 0 0 15,24-24 0-15,-48 1 0 16,25 23 0 0,-2-23 0-16,1 23 0 15,-23 0 0-15,-1-24 0 16,1 24 0-1,-1 0 0-15,-22 0 0 16,22 0 0-16,-70 0 0 16</inkml:trace>
  <inkml:trace contextRef="#ctx0" brushRef="#br0" timeOffset="3476.54">4233 13004 512 0,'0'0'0'16,"-25"0"0"-16,2 0 0 15,23 0 0-15,0 0 0 16,0 25 0-16,0-25 0 16,48 0 0-1,-26 0 0-15,3 0 0 16,-3 0 0 0,25 0 0-16,0 0 0 15,0 0 0-15,2 0 0 16,19 0 0-16,-20 22 0 15,-2-22 0 1,2 24 0-16,-1-24 0 16,23 24 0-16,-46-24 0 31,48 23 0-31,-26-23 0 0,24 24 0 16,1-24 0-16,0 0 0 15,-2 0 0-15,3 0 0 16,-25 0 0-16,23 0 0 15,1 0 0 1,-24 0 0-16,23 0 0 16,1 0 0-1,-1 0 0-15,0 0 0 16,2 0 0-16,-1 0 0 16,-1 0 0-1,1 0 0-15,23 0 0 16,-25-24 0-16,27 24 0 15,-27 0 0-15,1 0 0 16,2 0 0 0,22 0 0-16,-24 0 0 15,24 24 0-15,-46-24 0 16,46 0 0 0,-24 0 0-16,0 23 0 15,-22 1 0-15,-1-24 0 16,23 0 0-1,-23 23 0-15,23-23 0 16,-23 0 0-16,1 0 0 16,-2 24 0-1,2-24 0-15,-2 0 0 16,2 0 0-16,-1 0 0 16,-47 0 0-16</inkml:trace>
  <inkml:trace contextRef="#ctx0" brushRef="#br0" timeOffset="8673.46">2421 16461 512 0,'-24'0'0'0,"24"0"0"0,0 0 0 16,0 0 0-1,0 0 0-15,0 0 0 16,24 0 0-16,0 0 0 16,-24 0 0-1,24 0 0-15,23 0 0 16,-1 24 0-16,3-24 0 16,-3 24 0-1,1-24 0-15,-1 0 0 16,3 0 0-16,-5 0 0 15,28 0 0 1,-25 24 0-16,22-24 0 16,4 0 0-16,-4 0 0 15,3 0 0-15,-2 0 0 16,1 0 0 0,-2 0 0-16,26 0 0 15,-25 0 0-15,2 0 0 16,21 0 0-1,-23 0 0-15,24 0 0 16,-23 0 0-16,23 0 0 16,-23 0 0-16,24 0 0 15,-2 0 0 1,1 0 0-16,-1 0 0 0,-22 23 0 16,24-23 0-1,-2 24 0 1,3-24 0-16,-2 24 0 15,-25-24 0-15,26 23 0 16,-26-23 0 0,25 24 0-16,1-24 0 15,-24 23 0-15,24-23 0 16,-26 23 0-16,25-23 0 16,-24 23 0-1,24-23 0-15,-22 0 0 16,22 24 0-16,-24-24 0 15,24 0 0 1,0 0 0-16,-23 24 0 16,0-24 0-16,23 0 0 15,-24 0 0 1,24 0 0-16,0 0 0 16,-24-24 0-16,2 24 0 15,22 0 0 1,-24 0 0-16,24 0 0 15,-23-24 0-15,22 24 0 16,-21 0 0 0,22 0 0-16,-25 0 0 15,26 0 0-15,-25 0 0 16,1 0 0-16,23 0 0 16,-24 0 0-1,24 0 0-15,-23 0 0 16,24 0 0-16,-25 0 0 15,24 0 0-15,-24 0 0 16,24 0 0 0,-22 0 0-16,22 24 0 15,-24-24 0-15,24 0 0 16,-23-24 0 0,22 24 0-16,-21 0 0 15,22 0 0-15,0 0 0 16,-24 0 0-1,24 0 0-15,0 0 0 16,0-23 0-16,0 46 0 16,-24-23 0-16,24 0 0 15,1 0 0 1,-24 0 0-16,22 0 0 16,1 0 0-16,0 24 0 15,-23-24 0 1,23 0 0-16,0 0 0 15,-1 0 0-15,1 0 0 16,-22 0 0-16,-25 0 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409.07614" units="1/cm"/>
          <inkml:channelProperty channel="Y" name="resolution" value="655.34003" units="1/cm"/>
          <inkml:channelProperty channel="F" name="resolution" value="1065.625" units="1/dev"/>
          <inkml:channelProperty channel="T" name="resolution" value="1" units="1/dev"/>
        </inkml:channelProperties>
      </inkml:inkSource>
      <inkml:timestamp xml:id="ts0" timeString="2024-09-30T15:10:31.109"/>
    </inkml:context>
    <inkml:brush xml:id="br0">
      <inkml:brushProperty name="width" value="0.05292" units="cm"/>
      <inkml:brushProperty name="height" value="0.05292" units="cm"/>
      <inkml:brushProperty name="color" value="#FF0000"/>
    </inkml:brush>
  </inkml:definitions>
  <inkml:trace contextRef="#ctx0" brushRef="#br0">12675 4656 512 0,'0'0'0'15,"0"0"0"-15,23 23 0 16,-23-23 0-16,24 0 0 15,-1 0 0-15,24 0 0 16,25 0 0 0,-3 0 0-16,26 0 0 15,-1-23 0 1,23 23 0-16,24 0 0 16,0-24 0-16,23 24 0 15,2 0 0-15,-2 0 0 16,24 24 0-1,1-24 0-15,-25 0 0 16,25 0 0 0,-25 0 0-16,48 0 0 15,-48 23 0-15,1-23 0 16,-48 0 0-16,1 0 0 16,-46 0 0-16,-26 23 0 15</inkml:trace>
  <inkml:trace contextRef="#ctx0" brushRef="#br0" timeOffset="869.03">8795 5690 512 0,'0'0'0'0,"-24"0"0"0,-46-23 0 15,-2 46 0 1,-22-23 0-16,-23 0 0 15,-24 0 0-15,-1 0 0 16,2 0 0 0,-25-23 0-16,-24 23 0 15,1 0 0-15,1 0 0 16,-25-24 0-16,0 0 0 16,1 1 0-1,-24-1 0-15,-1 1 0 16,25-23 0-16,-2-2 0 15,3 1 0 1,20 24 0-16,-20-24 0 16,22 23 0-16,-24 1 0 15,1-1 0 1,-24 24 0-16,-48 47 0 16,71-23 0-16,72-1 0 15</inkml:trace>
  <inkml:trace contextRef="#ctx0" brushRef="#br0" timeOffset="21993.57">3573 8254 512 0,'-23'0'0'0,"23"0"0"0,0 0 0 16,-25 0 0-1,25 0 0-15,0 0 0 16,0 0 0-16,0 0 0 16,0 0 0-1,25 24 0-15,22-24 0 16,1 0 0-16,-1 0 0 15,-1 0 0-15,25 0 0 16,-25 0 0 0,25 0 0-1,0 0 0-15,24 0 0 16,-26 0 0-16,25 0 0 16,-23 0 0-16,24-24 0 15,-1 24 0 1,-24 0 0-16,-1 0 0 15,26 0 0-15,-1 0 0 16,1-23 0 0,-2 23 0-16,-22 0 0 15,23-24 0 1,0 24 0-16,0 0 0 16,0-24 0-16,25 24 0 15,-50 0 0-15,49-23 0 16,0-1 0-1,-24 24 0-15,24-23 0 16,-24 23 0-16,22-24 0 16,2 24 0-16,0-23 0 15,0 23 0 1,-24-24 0-16,24 1 0 16,-1 23 0-1,0 0 0-15,1 0 0 16,-24 0 0-16,48-24 0 15,-48 24 0-15,46 0 0 16,-46-24 0 0,24 24 0-16,23 0 0 15,-23 0 0-15,0 0 0 16,-24 0 0 0,46 0 0-16,-46 0 0 15,48 0 0-15,-48 0 0 16,24 0 0-1,-25 0 0-15,26 0 0 16,-3 0 0-16,2 0 0 16,0 0 0-1,-1 24 0-15,-23-24 0 16,25 0 0 0,-3 0 0-16,2 0 0 15,0 0 0-15,-24 24 0 16,23-24 0-16,-23 0 0 15,25 0 0 1,-2 0 0-16,-23 23 0 16,0-23 0-16,24 0 0 15,-24 0 0 1,0 24 0-16,23-24 0 16,-23 0 0-16,0 0 0 15,1 23 0 1,-1-23 0-16,23 0 0 15,-23 24 0-15,0-24 0 16,0 0 0-16,25 0 0 16,-25 0 0-1,-1 0 0-15,1 0 0 16,0 23 0-16,25-23 0 16,-25 0 0-1,-25 0 0-15,26 0 0 16,-1 0 0-16,0 0 0 15,-24 0 0 1,1 0 0-16,-24 0 0 16,1 0 0-16,-2 0 0 15,-46 0 0 1,0 0 0-16,0 0 0 16,0 0 0-16,0 0 0 0</inkml:trace>
  <inkml:trace contextRef="#ctx0" brushRef="#br0" timeOffset="23264.11">6701 9101 512 0,'-23'0'0'16,"-48"0"0"-16,1 0 0 0,-25 23 0 31,49-23 0-31,-26 0 0 0,25 0 0 15,24 0 0-15,-1 24 0 16,24-24 0 0,24 24 0-16,-1-24 0 15,24 23 0-15,25 1 0 16,-2-24 0 0,24 23 0-16,24 1 0 15,0-1 0-15,-2 0 0 16,26 1 0-1,-1-24 0-15,23 23 0 16,1-23 0-16,23 24 0 16,2-24 0-1,-3 0 0-15,25 0 0 0,-1 0 0 16,-22 0 0 0,21 23 0-1,-21 0 0-15,-25-23 0 16,-23 24 0-16,-22 0 0 15,-26-1 0 1,-22 1 0-16,-24 0 0 16,-47-24 0-16,0 23 0 15,-47-23 0-15,-24 0 0 16,-47 0 0 0,-22-23 0-16,-24 23 0 15,-26-24 0-15,-20 24 0 16,-26-24 0-1,25 1 0-15,-25 23 0 16,1 0 0-16,24 0 0 16,-25 0 0-1,25 23 0-15,-1 1 0 16,23 0 0-16,25-24 0 16,22 23 0-1,26 1 0-15,22 0 0 16,22-24 0-16,50 23 0 15,22-23 0 1,46 0 0-16,24 0 0 16,48-23 0-16,47-1 0 15,24-23 0 1,22 23 0-16,71 0 0 16,-24 1 0-16,25-25 0 15,22 25 0 1,2 23 0-16,-26-23 0 15,1 23 0-15,2 0 0 16,-49 0 0-16,-24 0 0 16,-47 0 0-1,-70 0 0 1,-46 0 0-16,-48-24 0 0,-95 24 0 16,-68 0 0-1,21-23 0-15,25 23 0 0</inkml:trace>
  <inkml:trace contextRef="#ctx0" brushRef="#br0" timeOffset="44438.42">15262 11688 512 0,'0'0'0'0,"-24"0"0"16,1 0 0-16,-1 0 0 15,-23 0 0-15,24 0 0 16,-48 0 0 0,0 0 0-16,1 23 0 15,23-23 0-15,-24 0 0 16,25 0 0 0,-25 23 0-16,0-23 0 15,24 0 0-15,-23 24 0 16,-1-24 0-1,24 23 0-15,-24-23 0 16,1 0 0-16,0 24 0 16,-1-24 0-16,0 24 0 15,1-24 0 1,-2 23 0-16,-22-23 0 16,25 24 0-16,-2-24 0 15,-22 24 0 1,22-24 0-16,-24 0 0 15,25 0 0-15,-1 23 0 16,1-23 0 0,-24 0 0-16,22 0 0 15,-21 0 0 1,22 0 0-16,2 0 0 0,-3 0 0 16,2 24 0-1,22-24 0-15,-23-24 0 16,2 24 0-16,-1 0 0 15,-2-23 0 1,2 23 0-16,24 0 0 16,-26 0 0-16,2 0 0 15,-1-24 0 1,0 24 0-16,25-24 0 16,-48 24 0-16,24 0 0 15,-2 0 0 1,2-23 0-16,-24 23 0 15,23 0 0-15,-22-24 0 16,21 24 0-16,3 0 0 16,-2 0 0-1,-23 0 0-15,23 0 0 16,-23 0 0-16,23-24 0 16,-22 24 0-1,-1 0 0-15,0 0 0 16,22 0 0-16,-22 0 0 15,-1 0 0 1,2 0 0-16,-1 0 0 16,0 0 0-16,-24 24 0 15,24-24 0-15,0 0 0 16,1 0 0 0,-26 24 0-16,3-24 0 15,-3 0 0-15,2 23 0 16,0 1 0-1,-2 0 0-15,-21-1 0 16,-2 1 0 0,72-1 0-16,-24 1 0 0</inkml:trace>
  <inkml:trace contextRef="#ctx0" brushRef="#br0" timeOffset="89528.68">12770 12958 512 0,'0'0'0'0,"-48"-24"0"15,-23 24 0-15,-46-23 0 16,-1 23 0-16,-22-24 0 16,-26 24 0-16,2 24 0 15,-24-24 0 1,-1 23 0-16,-22 1 0 16,23 0 0-16,0-2 0 15,-2 3 0-15,3-3 0 16,22 26 0-1,-23-25 0-15,24 1 0 16,22 23 0-16,1-24 0 16,24 1 0-1,0-1 0-15,-1-23 0 16,48 24 0-16,-2-24 0 16,50-24 0-1,-3 24 0-15,2 0 0 16,46 0 0-16,-23 0 0 15,47-23 0 1,25 23 0-16,-2-24 0 16,1 24 0-16,22 0 0 15,25 0 0-15,-1 0 0 16,24 0 0 0,1 0 0-16,-1 0 0 15,23 24 0-15,1-24 0 16,22 23 0-1,3-23 0-15,-2 0 0 16,0 0 0-16,0 0 0 16,0 0 0-1,-24-23 0-15,25 23 0 16,-25-24 0-16,1 24 0 16,-24 0 0-16,-23-23 0 15,-1-1 0 1,-45 24 0-16,-26-23 0 0,2-1 0 15,-48 1 0 1,-25-1 0 0,2 0 0-16,-71 24 0 15,0-47 0-15,-24 25 0 16,-46-2 0 0,0 0 0-16,-49 1 0 15,2-1 0-15,-1 1 0 16,-23-1 0-16,0 24 0 15,-1-23 0 1,-22 23 0-16,47 0 0 16,-25 0 0-16,24 23 0 15,24-23 0 1,23 0 0-16,48 0 0 16,-1 0 0-16,24-23 0 15,48 23 0 1,-2 0 0-16,48-24 0 15,0 24 0-15,23 0 0 16,24-24 0-16,25 24 0 16,22 0 0-1,23 0 0 1,0 0 0-16,49 24 0 0,-26-24 0 16,25 24 0-1,-1-1 0-15,24 1 0 16,-23-1 0-16,22 24 0 15,3-23 0 1,-2 0 0-16,0-2 0 16,0 3 0-16,1-3 0 15,-26 2 0-15,27 0 0 16,-50-1 0 0,24 1 0-16,-46-24 0 15,0 0 0-15,-48 23 0 16,-23-23 0-1,-22 0 0-15,-25 0 0 16,-25-23 0-16,-44 23 0 16,-26-24 0-1,-46 1 0-15,-71-1 0 16,-23 0 0-16,-48 24 0 16,-46 0 0-1,-47 24 0-15,-24 47 0 16,71-24 0-16,118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05A83-37E1-664C-A8BA-34D4E32B58A2}"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3FA21-73EE-7D48-956F-DD5B4A0938DC}" type="slidenum">
              <a:rPr lang="en-US" smtClean="0"/>
              <a:t>‹#›</a:t>
            </a:fld>
            <a:endParaRPr lang="en-US"/>
          </a:p>
        </p:txBody>
      </p:sp>
    </p:spTree>
    <p:extLst>
      <p:ext uri="{BB962C8B-B14F-4D97-AF65-F5344CB8AC3E}">
        <p14:creationId xmlns:p14="http://schemas.microsoft.com/office/powerpoint/2010/main" val="404891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705CD-2898-734A-B6E3-AD4C970E3EF5}" type="slidenum">
              <a:rPr lang="en-US" smtClean="0"/>
              <a:t>3</a:t>
            </a:fld>
            <a:endParaRPr lang="en-US"/>
          </a:p>
        </p:txBody>
      </p:sp>
    </p:spTree>
    <p:extLst>
      <p:ext uri="{BB962C8B-B14F-4D97-AF65-F5344CB8AC3E}">
        <p14:creationId xmlns:p14="http://schemas.microsoft.com/office/powerpoint/2010/main" val="291109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23</a:t>
            </a:fld>
            <a:endParaRPr lang="en-US"/>
          </a:p>
        </p:txBody>
      </p:sp>
    </p:spTree>
    <p:extLst>
      <p:ext uri="{BB962C8B-B14F-4D97-AF65-F5344CB8AC3E}">
        <p14:creationId xmlns:p14="http://schemas.microsoft.com/office/powerpoint/2010/main" val="388091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24</a:t>
            </a:fld>
            <a:endParaRPr lang="en-US"/>
          </a:p>
        </p:txBody>
      </p:sp>
    </p:spTree>
    <p:extLst>
      <p:ext uri="{BB962C8B-B14F-4D97-AF65-F5344CB8AC3E}">
        <p14:creationId xmlns:p14="http://schemas.microsoft.com/office/powerpoint/2010/main" val="333724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25</a:t>
            </a:fld>
            <a:endParaRPr lang="en-US"/>
          </a:p>
        </p:txBody>
      </p:sp>
    </p:spTree>
    <p:extLst>
      <p:ext uri="{BB962C8B-B14F-4D97-AF65-F5344CB8AC3E}">
        <p14:creationId xmlns:p14="http://schemas.microsoft.com/office/powerpoint/2010/main" val="426552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26</a:t>
            </a:fld>
            <a:endParaRPr lang="en-US"/>
          </a:p>
        </p:txBody>
      </p:sp>
    </p:spTree>
    <p:extLst>
      <p:ext uri="{BB962C8B-B14F-4D97-AF65-F5344CB8AC3E}">
        <p14:creationId xmlns:p14="http://schemas.microsoft.com/office/powerpoint/2010/main" val="89108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27</a:t>
            </a:fld>
            <a:endParaRPr lang="en-US"/>
          </a:p>
        </p:txBody>
      </p:sp>
    </p:spTree>
    <p:extLst>
      <p:ext uri="{BB962C8B-B14F-4D97-AF65-F5344CB8AC3E}">
        <p14:creationId xmlns:p14="http://schemas.microsoft.com/office/powerpoint/2010/main" val="220721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28</a:t>
            </a:fld>
            <a:endParaRPr lang="en-US"/>
          </a:p>
        </p:txBody>
      </p:sp>
    </p:spTree>
    <p:extLst>
      <p:ext uri="{BB962C8B-B14F-4D97-AF65-F5344CB8AC3E}">
        <p14:creationId xmlns:p14="http://schemas.microsoft.com/office/powerpoint/2010/main" val="207286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29</a:t>
            </a:fld>
            <a:endParaRPr lang="en-US"/>
          </a:p>
        </p:txBody>
      </p:sp>
    </p:spTree>
    <p:extLst>
      <p:ext uri="{BB962C8B-B14F-4D97-AF65-F5344CB8AC3E}">
        <p14:creationId xmlns:p14="http://schemas.microsoft.com/office/powerpoint/2010/main" val="380798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30</a:t>
            </a:fld>
            <a:endParaRPr lang="en-US"/>
          </a:p>
        </p:txBody>
      </p:sp>
    </p:spTree>
    <p:extLst>
      <p:ext uri="{BB962C8B-B14F-4D97-AF65-F5344CB8AC3E}">
        <p14:creationId xmlns:p14="http://schemas.microsoft.com/office/powerpoint/2010/main" val="274793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31</a:t>
            </a:fld>
            <a:endParaRPr lang="en-US"/>
          </a:p>
        </p:txBody>
      </p:sp>
    </p:spTree>
    <p:extLst>
      <p:ext uri="{BB962C8B-B14F-4D97-AF65-F5344CB8AC3E}">
        <p14:creationId xmlns:p14="http://schemas.microsoft.com/office/powerpoint/2010/main" val="123969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32</a:t>
            </a:fld>
            <a:endParaRPr lang="en-US"/>
          </a:p>
        </p:txBody>
      </p:sp>
    </p:spTree>
    <p:extLst>
      <p:ext uri="{BB962C8B-B14F-4D97-AF65-F5344CB8AC3E}">
        <p14:creationId xmlns:p14="http://schemas.microsoft.com/office/powerpoint/2010/main" val="23067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705CD-2898-734A-B6E3-AD4C970E3EF5}" type="slidenum">
              <a:rPr lang="en-US" smtClean="0"/>
              <a:t>4</a:t>
            </a:fld>
            <a:endParaRPr lang="en-US"/>
          </a:p>
        </p:txBody>
      </p:sp>
    </p:spTree>
    <p:extLst>
      <p:ext uri="{BB962C8B-B14F-4D97-AF65-F5344CB8AC3E}">
        <p14:creationId xmlns:p14="http://schemas.microsoft.com/office/powerpoint/2010/main" val="78744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33</a:t>
            </a:fld>
            <a:endParaRPr lang="en-US"/>
          </a:p>
        </p:txBody>
      </p:sp>
    </p:spTree>
    <p:extLst>
      <p:ext uri="{BB962C8B-B14F-4D97-AF65-F5344CB8AC3E}">
        <p14:creationId xmlns:p14="http://schemas.microsoft.com/office/powerpoint/2010/main" val="229984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705CD-2898-734A-B6E3-AD4C970E3EF5}" type="slidenum">
              <a:rPr lang="en-US" smtClean="0"/>
              <a:t>5</a:t>
            </a:fld>
            <a:endParaRPr lang="en-US"/>
          </a:p>
        </p:txBody>
      </p:sp>
    </p:spTree>
    <p:extLst>
      <p:ext uri="{BB962C8B-B14F-4D97-AF65-F5344CB8AC3E}">
        <p14:creationId xmlns:p14="http://schemas.microsoft.com/office/powerpoint/2010/main" val="172663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705CD-2898-734A-B6E3-AD4C970E3EF5}" type="slidenum">
              <a:rPr lang="en-US" smtClean="0"/>
              <a:t>8</a:t>
            </a:fld>
            <a:endParaRPr lang="en-US"/>
          </a:p>
        </p:txBody>
      </p:sp>
    </p:spTree>
    <p:extLst>
      <p:ext uri="{BB962C8B-B14F-4D97-AF65-F5344CB8AC3E}">
        <p14:creationId xmlns:p14="http://schemas.microsoft.com/office/powerpoint/2010/main" val="348103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9</a:t>
            </a:fld>
            <a:endParaRPr lang="en-US"/>
          </a:p>
        </p:txBody>
      </p:sp>
    </p:spTree>
    <p:extLst>
      <p:ext uri="{BB962C8B-B14F-4D97-AF65-F5344CB8AC3E}">
        <p14:creationId xmlns:p14="http://schemas.microsoft.com/office/powerpoint/2010/main" val="218498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16</a:t>
            </a:fld>
            <a:endParaRPr lang="en-US"/>
          </a:p>
        </p:txBody>
      </p:sp>
    </p:spTree>
    <p:extLst>
      <p:ext uri="{BB962C8B-B14F-4D97-AF65-F5344CB8AC3E}">
        <p14:creationId xmlns:p14="http://schemas.microsoft.com/office/powerpoint/2010/main" val="119667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17</a:t>
            </a:fld>
            <a:endParaRPr lang="en-US"/>
          </a:p>
        </p:txBody>
      </p:sp>
    </p:spTree>
    <p:extLst>
      <p:ext uri="{BB962C8B-B14F-4D97-AF65-F5344CB8AC3E}">
        <p14:creationId xmlns:p14="http://schemas.microsoft.com/office/powerpoint/2010/main" val="366772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21</a:t>
            </a:fld>
            <a:endParaRPr lang="en-US"/>
          </a:p>
        </p:txBody>
      </p:sp>
    </p:spTree>
    <p:extLst>
      <p:ext uri="{BB962C8B-B14F-4D97-AF65-F5344CB8AC3E}">
        <p14:creationId xmlns:p14="http://schemas.microsoft.com/office/powerpoint/2010/main" val="205625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22</a:t>
            </a:fld>
            <a:endParaRPr lang="en-US"/>
          </a:p>
        </p:txBody>
      </p:sp>
    </p:spTree>
    <p:extLst>
      <p:ext uri="{BB962C8B-B14F-4D97-AF65-F5344CB8AC3E}">
        <p14:creationId xmlns:p14="http://schemas.microsoft.com/office/powerpoint/2010/main" val="205260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A8DC-1056-CBD1-EAC3-B6BB2D552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60490-57DA-7D1D-2F05-A63A1F230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077CF6-A812-8638-9521-43D23CE384E3}"/>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5" name="Footer Placeholder 4">
            <a:extLst>
              <a:ext uri="{FF2B5EF4-FFF2-40B4-BE49-F238E27FC236}">
                <a16:creationId xmlns:a16="http://schemas.microsoft.com/office/drawing/2014/main" id="{BF890BD9-3024-E639-2BE5-C2814076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B050C-4A69-D490-BD24-593338AD171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405842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BCD-79D8-7CF2-F88E-76A3101DE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1C2A7-DE74-F308-C612-6198C075F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6B88C-A664-782E-83F9-9570E4A51B80}"/>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5" name="Footer Placeholder 4">
            <a:extLst>
              <a:ext uri="{FF2B5EF4-FFF2-40B4-BE49-F238E27FC236}">
                <a16:creationId xmlns:a16="http://schemas.microsoft.com/office/drawing/2014/main" id="{59AFA74E-D578-890B-7DE8-6BCCA035A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DCB48-C7DF-C08F-C1BA-3C66A7ECCE6F}"/>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281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E4DFC-7B56-D877-995E-6EF16005B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1F312-6819-2ABE-F7F9-C620744AE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060D-D126-59AA-5356-97CE13D87605}"/>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5" name="Footer Placeholder 4">
            <a:extLst>
              <a:ext uri="{FF2B5EF4-FFF2-40B4-BE49-F238E27FC236}">
                <a16:creationId xmlns:a16="http://schemas.microsoft.com/office/drawing/2014/main" id="{084295E2-8A2C-3D20-6A44-694BB3D1F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2E8D4-5294-00C5-E550-4F5C0B385D6C}"/>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34243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E02B-E1AD-A76D-2378-151A8713B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2AE17-2A4D-5EE8-DC5D-762779652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E9359-CAE2-19D9-6D4E-D14100B84738}"/>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5" name="Footer Placeholder 4">
            <a:extLst>
              <a:ext uri="{FF2B5EF4-FFF2-40B4-BE49-F238E27FC236}">
                <a16:creationId xmlns:a16="http://schemas.microsoft.com/office/drawing/2014/main" id="{A827A87A-3BF1-369B-28C7-DB104B6D3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8463-E050-4C2E-E3A6-286228E43AED}"/>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01466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CC67-CC4D-937A-CB1A-14F89366E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09F95-ADFA-D553-2042-5E8B02B82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734950-BFF7-64B3-E221-0A44C63737E5}"/>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5" name="Footer Placeholder 4">
            <a:extLst>
              <a:ext uri="{FF2B5EF4-FFF2-40B4-BE49-F238E27FC236}">
                <a16:creationId xmlns:a16="http://schemas.microsoft.com/office/drawing/2014/main" id="{97630626-8042-F897-E6EF-AD7F977C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1C7CB-600D-5542-DD99-737FBBCDCE0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9663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1A1C-D450-AFBD-CD2C-02433C8A9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E4C57-F948-2374-1F4A-3DA94E5CA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5397A-C738-6C4C-EE68-00833D5A2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7DA73-C952-BEE3-1F97-93A2AE58076B}"/>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6" name="Footer Placeholder 5">
            <a:extLst>
              <a:ext uri="{FF2B5EF4-FFF2-40B4-BE49-F238E27FC236}">
                <a16:creationId xmlns:a16="http://schemas.microsoft.com/office/drawing/2014/main" id="{6DAD5F2E-0B93-4F94-D320-14B20E4AC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4A94E-D52E-A219-47C0-98AA3ABE8D2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1413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0B38-1590-D42A-06AD-5E778EEAC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52179-CDCA-50C6-7B41-C84FCE984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D253A-99F9-EBD2-347B-D4533DCF7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7774F-8FB4-7D59-D920-1235AE6D6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02B73-2938-BCE3-C573-92C3CA6BB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BECA2B-89C8-FC60-744E-035534D41EBC}"/>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8" name="Footer Placeholder 7">
            <a:extLst>
              <a:ext uri="{FF2B5EF4-FFF2-40B4-BE49-F238E27FC236}">
                <a16:creationId xmlns:a16="http://schemas.microsoft.com/office/drawing/2014/main" id="{47A9C5CA-A01F-8636-E623-7DB9ED6633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3E39A-545D-036C-B6AD-E0C85671F12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2707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9102-871D-ED73-7525-972FB1FF9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DEDFE-3894-C87B-0A50-535A5E9C183E}"/>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4" name="Footer Placeholder 3">
            <a:extLst>
              <a:ext uri="{FF2B5EF4-FFF2-40B4-BE49-F238E27FC236}">
                <a16:creationId xmlns:a16="http://schemas.microsoft.com/office/drawing/2014/main" id="{5FA3A40C-37F2-8D9B-F72D-EC35A6C40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B76DD-0C65-0EE3-5FE8-9AD92AEFE134}"/>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812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CB3F3-6619-17FC-DC74-D79A56B608F5}"/>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3" name="Footer Placeholder 2">
            <a:extLst>
              <a:ext uri="{FF2B5EF4-FFF2-40B4-BE49-F238E27FC236}">
                <a16:creationId xmlns:a16="http://schemas.microsoft.com/office/drawing/2014/main" id="{3257ADF3-AF6C-052A-EDB1-03671BF75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92975-6F4F-FFDA-525E-1E6B1DCEFE81}"/>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906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3C6D-D5E7-7C6E-37E1-7E5D3F306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C9671-82E6-989C-D232-D622BA7F3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967E6-452E-D5F2-D0B0-A6BCF4488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20B00-6D1E-705A-DAF6-8D0EB98C11A0}"/>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6" name="Footer Placeholder 5">
            <a:extLst>
              <a:ext uri="{FF2B5EF4-FFF2-40B4-BE49-F238E27FC236}">
                <a16:creationId xmlns:a16="http://schemas.microsoft.com/office/drawing/2014/main" id="{1569DC6F-5615-E1E3-783C-407A43CC1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77625-580B-00F7-2855-16B4E0B499B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1841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33A0-7AA3-B870-2EBD-6985F2EFC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BF757-9CE2-4F64-8FEA-0FEE7E6CC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EB32B8-0185-C4BC-367F-F3B5B6037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61E58-BDDD-34F7-B6A3-F8B5271D621E}"/>
              </a:ext>
            </a:extLst>
          </p:cNvPr>
          <p:cNvSpPr>
            <a:spLocks noGrp="1"/>
          </p:cNvSpPr>
          <p:nvPr>
            <p:ph type="dt" sz="half" idx="10"/>
          </p:nvPr>
        </p:nvSpPr>
        <p:spPr/>
        <p:txBody>
          <a:bodyPr/>
          <a:lstStyle/>
          <a:p>
            <a:fld id="{75DD0B30-2029-F941-A117-4690877D4EBD}" type="datetimeFigureOut">
              <a:rPr lang="en-US" smtClean="0"/>
              <a:t>9/30/2024</a:t>
            </a:fld>
            <a:endParaRPr lang="en-US"/>
          </a:p>
        </p:txBody>
      </p:sp>
      <p:sp>
        <p:nvSpPr>
          <p:cNvPr id="6" name="Footer Placeholder 5">
            <a:extLst>
              <a:ext uri="{FF2B5EF4-FFF2-40B4-BE49-F238E27FC236}">
                <a16:creationId xmlns:a16="http://schemas.microsoft.com/office/drawing/2014/main" id="{399BADB8-9D4C-4A42-C80C-6A31B825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475AD-E80E-841E-90E9-2888DC0316F9}"/>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93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2795A-68B9-3465-1165-99781406A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CD06F-7420-9FB8-2DDF-C8F206C1F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05432-4908-2C10-81BC-68FCDA510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D0B30-2029-F941-A117-4690877D4EBD}" type="datetimeFigureOut">
              <a:rPr lang="en-US" smtClean="0"/>
              <a:t>9/30/2024</a:t>
            </a:fld>
            <a:endParaRPr lang="en-US"/>
          </a:p>
        </p:txBody>
      </p:sp>
      <p:sp>
        <p:nvSpPr>
          <p:cNvPr id="5" name="Footer Placeholder 4">
            <a:extLst>
              <a:ext uri="{FF2B5EF4-FFF2-40B4-BE49-F238E27FC236}">
                <a16:creationId xmlns:a16="http://schemas.microsoft.com/office/drawing/2014/main" id="{A0A12BDC-F4E6-25A5-63ED-CADD67ED2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2D38A-28B6-A524-95D6-57D4F92C9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C9B4-D9D4-A043-A1F3-883A7C5973C2}" type="slidenum">
              <a:rPr lang="en-US" smtClean="0"/>
              <a:t>‹#›</a:t>
            </a:fld>
            <a:endParaRPr lang="en-US"/>
          </a:p>
        </p:txBody>
      </p:sp>
    </p:spTree>
    <p:extLst>
      <p:ext uri="{BB962C8B-B14F-4D97-AF65-F5344CB8AC3E}">
        <p14:creationId xmlns:p14="http://schemas.microsoft.com/office/powerpoint/2010/main" val="3253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malesculaw.com/business-florida-sole-proprietorship/"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cteezy.com/vector-art/1221918-business-partnership-handshake"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market.com/TopVectors/420719-Group-of-business-people"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eamstime.com/shareholder-vector-icon-investing-finance-shareholder-vector-icon-investing-finance-concept-eps-file-easy-to-edit-image131263465"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hebluediamondgallery.com/legal/limited-liability.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mplate.net/design-templates/vectors/company-vector/"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reevector.com/business-man-character-vector-2845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vecteezy.com/vector-art/224106-vector-colorful-bakery-build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vecteezy.com/free-vector/art-clip-galle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pinterest.ph/pin/4398053384642696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stockphoto.com/illustrations/veterinary-clini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vecteezy.com/vector-art/595825-vector-object-and-icons-for-sport-label-gym-badge-fitness-logo-desig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bookshop-background-design_1013998.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lipground.com/technical-logo-png.htm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itu.int/en/ITU-T/climatechange/resources/Pages/topic-05.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istockphoto.com/vector/online-shopping-e-commerce-concept-business-order-item-store-online-on-smartphone-gm678490880-12440497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reevector.com/pharmacy-vector-illustration-2482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vecteezy.com/vector-art/1221918-business-partnership-handshake" TargetMode="External"/><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vecteezy.com/vector-art/1221918-business-partnership-handshake" TargetMode="External"/><Relationship Id="rId5" Type="http://schemas.openxmlformats.org/officeDocument/2006/relationships/image" Target="../media/image9.jpg"/><Relationship Id="rId4" Type="http://schemas.openxmlformats.org/officeDocument/2006/relationships/hyperlink" Target="https://www.dreamstime.com/shareholder-vector-icon-investing-finance-shareholder-vector-icon-investing-finance-concept-eps-file-easy-to-edit-image13126346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A881D4-9C87-A7BD-6D23-061B5651BB26}"/>
              </a:ext>
            </a:extLst>
          </p:cNvPr>
          <p:cNvSpPr>
            <a:spLocks noGrp="1"/>
          </p:cNvSpPr>
          <p:nvPr>
            <p:ph type="ctrTitle"/>
          </p:nvPr>
        </p:nvSpPr>
        <p:spPr>
          <a:xfrm>
            <a:off x="1184744" y="5198168"/>
            <a:ext cx="9859618" cy="642797"/>
          </a:xfrm>
        </p:spPr>
        <p:txBody>
          <a:bodyPr>
            <a:normAutofit/>
          </a:bodyPr>
          <a:lstStyle/>
          <a:p>
            <a:r>
              <a:rPr lang="en-US" sz="3600"/>
              <a:t>Forms of Business Ownership</a:t>
            </a:r>
          </a:p>
        </p:txBody>
      </p:sp>
      <p:sp>
        <p:nvSpPr>
          <p:cNvPr id="1035" name="Freeform: Shape 103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usiness Ownership! Trivia Quiz ...">
            <a:extLst>
              <a:ext uri="{FF2B5EF4-FFF2-40B4-BE49-F238E27FC236}">
                <a16:creationId xmlns:a16="http://schemas.microsoft.com/office/drawing/2014/main" id="{A70A681C-5996-5B8E-32BD-E82E6E3F3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98" r="369" b="-1"/>
          <a:stretch/>
        </p:blipFill>
        <p:spPr bwMode="auto">
          <a:xfrm>
            <a:off x="2079812" y="805516"/>
            <a:ext cx="8032376"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0" name="Rectangle 206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What is Sole Proprietorship: Advantages and Disadvantages">
            <a:extLst>
              <a:ext uri="{FF2B5EF4-FFF2-40B4-BE49-F238E27FC236}">
                <a16:creationId xmlns:a16="http://schemas.microsoft.com/office/drawing/2014/main" id="{5B00F5DA-4B95-6396-6FF8-D98FEC907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0B87B9E-B821-3939-8FBD-01DACEDB15B9}"/>
                  </a:ext>
                </a:extLst>
              </p14:cNvPr>
              <p14:cNvContentPartPr/>
              <p14:nvPr/>
            </p14:nvContentPartPr>
            <p14:xfrm>
              <a:off x="2319120" y="2073960"/>
              <a:ext cx="1524600" cy="93240"/>
            </p14:xfrm>
          </p:contentPart>
        </mc:Choice>
        <mc:Fallback>
          <p:pic>
            <p:nvPicPr>
              <p:cNvPr id="2" name="Ink 1">
                <a:extLst>
                  <a:ext uri="{FF2B5EF4-FFF2-40B4-BE49-F238E27FC236}">
                    <a16:creationId xmlns:a16="http://schemas.microsoft.com/office/drawing/2014/main" id="{E0B87B9E-B821-3939-8FBD-01DACEDB15B9}"/>
                  </a:ext>
                </a:extLst>
              </p:cNvPr>
              <p:cNvPicPr/>
              <p:nvPr/>
            </p:nvPicPr>
            <p:blipFill>
              <a:blip r:embed="rId4"/>
              <a:stretch>
                <a:fillRect/>
              </a:stretch>
            </p:blipFill>
            <p:spPr>
              <a:xfrm>
                <a:off x="2309760" y="2064600"/>
                <a:ext cx="1543320" cy="111960"/>
              </a:xfrm>
              <a:prstGeom prst="rect">
                <a:avLst/>
              </a:prstGeom>
            </p:spPr>
          </p:pic>
        </mc:Fallback>
      </mc:AlternateContent>
    </p:spTree>
    <p:extLst>
      <p:ext uri="{BB962C8B-B14F-4D97-AF65-F5344CB8AC3E}">
        <p14:creationId xmlns:p14="http://schemas.microsoft.com/office/powerpoint/2010/main" val="265476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457200" y="272294"/>
            <a:ext cx="7040880" cy="3535083"/>
          </a:xfrm>
        </p:spPr>
        <p:txBody>
          <a:bodyPr anchor="t">
            <a:noAutofit/>
          </a:bodyPr>
          <a:lstStyle/>
          <a:p>
            <a:pPr marL="0" indent="0" fontAlgn="base">
              <a:buNone/>
            </a:pPr>
            <a:r>
              <a:rPr lang="en-US" sz="3200" b="1" dirty="0">
                <a:latin typeface="+mj-lt"/>
              </a:rPr>
              <a:t>Sole proprietorships are popular because:</a:t>
            </a:r>
          </a:p>
          <a:p>
            <a:pPr fontAlgn="base"/>
            <a:r>
              <a:rPr lang="en-US" sz="3200" dirty="0">
                <a:latin typeface="+mj-lt"/>
              </a:rPr>
              <a:t>they are easy to form and operate</a:t>
            </a:r>
          </a:p>
          <a:p>
            <a:pPr fontAlgn="base"/>
            <a:r>
              <a:rPr lang="en-US" sz="3200" dirty="0">
                <a:latin typeface="+mj-lt"/>
              </a:rPr>
              <a:t>They are the cheapest to operate, as there are usually no fees to form the business</a:t>
            </a:r>
          </a:p>
          <a:p>
            <a:pPr fontAlgn="base"/>
            <a:r>
              <a:rPr lang="en-US" sz="3200" dirty="0">
                <a:latin typeface="+mj-lt"/>
              </a:rPr>
              <a:t>Tax benefits such as pass-through taxation, in which the profits of the business are only taxed on the owner’s personal income tax return</a:t>
            </a:r>
          </a:p>
          <a:p>
            <a:pPr fontAlgn="base"/>
            <a:r>
              <a:rPr lang="en-US" sz="3200" dirty="0">
                <a:latin typeface="+mj-lt"/>
              </a:rPr>
              <a:t>However, a drawback of sole proprietorships is the unlimited liability, meaning that owners can be personally liable for any debts of the business</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CF8614D-A17D-EFAB-00EF-3EAD052336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5967" y="1860145"/>
            <a:ext cx="4170530" cy="3169602"/>
          </a:xfrm>
          <a:prstGeom prst="rect">
            <a:avLst/>
          </a:prstGeom>
        </p:spPr>
      </p:pic>
    </p:spTree>
    <p:extLst>
      <p:ext uri="{BB962C8B-B14F-4D97-AF65-F5344CB8AC3E}">
        <p14:creationId xmlns:p14="http://schemas.microsoft.com/office/powerpoint/2010/main" val="37826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297762" y="329184"/>
            <a:ext cx="6251110" cy="1783080"/>
          </a:xfrm>
        </p:spPr>
        <p:txBody>
          <a:bodyPr anchor="b">
            <a:normAutofit/>
          </a:bodyPr>
          <a:lstStyle/>
          <a:p>
            <a:r>
              <a:rPr lang="en-US" sz="5400" dirty="0"/>
              <a:t>What is a Partnership?</a:t>
            </a:r>
          </a:p>
        </p:txBody>
      </p:sp>
      <p:pic>
        <p:nvPicPr>
          <p:cNvPr id="6" name="Picture 5">
            <a:extLst>
              <a:ext uri="{FF2B5EF4-FFF2-40B4-BE49-F238E27FC236}">
                <a16:creationId xmlns:a16="http://schemas.microsoft.com/office/drawing/2014/main" id="{91613328-35A2-EA16-55A4-50851F254F62}"/>
              </a:ext>
            </a:extLst>
          </p:cNvPr>
          <p:cNvPicPr>
            <a:picLocks noChangeAspect="1"/>
          </p:cNvPicPr>
          <p:nvPr/>
        </p:nvPicPr>
        <p:blipFill>
          <a:blip r:embed="rId2">
            <a:extLst>
              <a:ext uri="{837473B0-CC2E-450A-ABE3-18F120FF3D39}">
                <a1611:picAttrSrcUrl xmlns:a1611="http://schemas.microsoft.com/office/drawing/2016/11/main" r:id="rId3"/>
              </a:ext>
            </a:extLst>
          </a:blip>
          <a:srcRect l="14705" r="1738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297762" y="2706624"/>
            <a:ext cx="6251110" cy="3483864"/>
          </a:xfrm>
        </p:spPr>
        <p:txBody>
          <a:bodyPr>
            <a:noAutofit/>
          </a:bodyPr>
          <a:lstStyle/>
          <a:p>
            <a:pPr marL="0" indent="0" fontAlgn="base">
              <a:buNone/>
            </a:pPr>
            <a:r>
              <a:rPr lang="en-US" b="1" u="sng" dirty="0">
                <a:latin typeface="+mj-lt"/>
              </a:rPr>
              <a:t>Partnership</a:t>
            </a:r>
            <a:r>
              <a:rPr lang="en-US" dirty="0">
                <a:latin typeface="+mj-lt"/>
              </a:rPr>
              <a:t>: a business with two or more owners </a:t>
            </a:r>
          </a:p>
          <a:p>
            <a:pPr marL="0" indent="0" fontAlgn="base">
              <a:buNone/>
            </a:pPr>
            <a:endParaRPr lang="en-US" dirty="0">
              <a:latin typeface="+mj-lt"/>
            </a:endParaRPr>
          </a:p>
          <a:p>
            <a:pPr marL="0" indent="0" fontAlgn="base">
              <a:buNone/>
            </a:pPr>
            <a:r>
              <a:rPr lang="en-US" dirty="0">
                <a:latin typeface="+mj-lt"/>
              </a:rPr>
              <a:t>Partners share in both the operation of the business, profits, and the financial responsibility for its debts</a:t>
            </a:r>
          </a:p>
          <a:p>
            <a:pPr marL="0" indent="0" fontAlgn="base">
              <a:buNone/>
            </a:pPr>
            <a:endParaRPr lang="en-US" dirty="0">
              <a:latin typeface="+mj-lt"/>
            </a:endParaRPr>
          </a:p>
          <a:p>
            <a:pPr marL="0" indent="0" fontAlgn="base">
              <a:buNone/>
            </a:pPr>
            <a:r>
              <a:rPr lang="en-US" dirty="0">
                <a:latin typeface="+mj-lt"/>
              </a:rPr>
              <a:t>Can be a 50/50 split or other defined by the owners</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BA2A97D-E860-2208-9343-1357C0315E10}"/>
                  </a:ext>
                </a:extLst>
              </p14:cNvPr>
              <p14:cNvContentPartPr/>
              <p14:nvPr/>
            </p14:nvContentPartPr>
            <p14:xfrm>
              <a:off x="9363600" y="3081240"/>
              <a:ext cx="702720" cy="51480"/>
            </p14:xfrm>
          </p:contentPart>
        </mc:Choice>
        <mc:Fallback>
          <p:pic>
            <p:nvPicPr>
              <p:cNvPr id="4" name="Ink 3">
                <a:extLst>
                  <a:ext uri="{FF2B5EF4-FFF2-40B4-BE49-F238E27FC236}">
                    <a16:creationId xmlns:a16="http://schemas.microsoft.com/office/drawing/2014/main" id="{3BA2A97D-E860-2208-9343-1357C0315E10}"/>
                  </a:ext>
                </a:extLst>
              </p:cNvPr>
              <p:cNvPicPr/>
              <p:nvPr/>
            </p:nvPicPr>
            <p:blipFill>
              <a:blip r:embed="rId5"/>
              <a:stretch>
                <a:fillRect/>
              </a:stretch>
            </p:blipFill>
            <p:spPr>
              <a:xfrm>
                <a:off x="9354240" y="3071880"/>
                <a:ext cx="721440" cy="70200"/>
              </a:xfrm>
              <a:prstGeom prst="rect">
                <a:avLst/>
              </a:prstGeom>
            </p:spPr>
          </p:pic>
        </mc:Fallback>
      </mc:AlternateContent>
    </p:spTree>
    <p:extLst>
      <p:ext uri="{BB962C8B-B14F-4D97-AF65-F5344CB8AC3E}">
        <p14:creationId xmlns:p14="http://schemas.microsoft.com/office/powerpoint/2010/main" val="306008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8 Advantages and Disadvantages of Partnership + Case Study">
            <a:extLst>
              <a:ext uri="{FF2B5EF4-FFF2-40B4-BE49-F238E27FC236}">
                <a16:creationId xmlns:a16="http://schemas.microsoft.com/office/drawing/2014/main" id="{DF2571A3-878A-6E93-BCA1-9735FDA9B8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309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6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7AD1B9D-AC50-6A45-4B1C-104656C8F17D}"/>
              </a:ext>
            </a:extLst>
          </p:cNvPr>
          <p:cNvPicPr>
            <a:picLocks noChangeAspect="1"/>
          </p:cNvPicPr>
          <p:nvPr/>
        </p:nvPicPr>
        <p:blipFill>
          <a:blip r:embed="rId2">
            <a:extLst>
              <a:ext uri="{837473B0-CC2E-450A-ABE3-18F120FF3D39}">
                <a1611:picAttrSrcUrl xmlns:a1611="http://schemas.microsoft.com/office/drawing/2016/11/main" r:id="rId3"/>
              </a:ext>
            </a:extLst>
          </a:blip>
          <a:srcRect l="29371" r="2529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297593" y="2722834"/>
            <a:ext cx="6251110" cy="3820316"/>
          </a:xfrm>
        </p:spPr>
        <p:txBody>
          <a:bodyPr>
            <a:normAutofit/>
          </a:bodyPr>
          <a:lstStyle/>
          <a:p>
            <a:pPr fontAlgn="base"/>
            <a:r>
              <a:rPr lang="en-US" sz="2200" dirty="0">
                <a:latin typeface="+mj-lt"/>
              </a:rPr>
              <a:t>Individuals combine their skills and ideas to jointly operate a business</a:t>
            </a:r>
          </a:p>
          <a:p>
            <a:pPr fontAlgn="base"/>
            <a:r>
              <a:rPr lang="en-US" sz="2200" dirty="0">
                <a:latin typeface="+mj-lt"/>
              </a:rPr>
              <a:t>Both share the capital (money) to invest and start the business</a:t>
            </a:r>
          </a:p>
          <a:p>
            <a:pPr fontAlgn="base"/>
            <a:r>
              <a:rPr lang="en-US" sz="2200" dirty="0">
                <a:solidFill>
                  <a:schemeClr val="tx1">
                    <a:lumMod val="95000"/>
                    <a:lumOff val="5000"/>
                  </a:schemeClr>
                </a:solidFill>
                <a:latin typeface="+mj-lt"/>
              </a:rPr>
              <a:t>A</a:t>
            </a:r>
            <a:r>
              <a:rPr lang="en-US" sz="2400" dirty="0">
                <a:solidFill>
                  <a:schemeClr val="tx1">
                    <a:lumMod val="95000"/>
                    <a:lumOff val="5000"/>
                  </a:schemeClr>
                </a:solidFill>
                <a:latin typeface="+mj-lt"/>
              </a:rPr>
              <a:t>llow the business to grow by adding new talent and new money. </a:t>
            </a:r>
          </a:p>
          <a:p>
            <a:pPr fontAlgn="base"/>
            <a:r>
              <a:rPr lang="en-US" sz="2400" dirty="0">
                <a:solidFill>
                  <a:schemeClr val="tx1">
                    <a:lumMod val="95000"/>
                    <a:lumOff val="5000"/>
                  </a:schemeClr>
                </a:solidFill>
                <a:latin typeface="+mj-lt"/>
              </a:rPr>
              <a:t>Enjoy tax benefits such as pass through taxation</a:t>
            </a:r>
          </a:p>
          <a:p>
            <a:pPr fontAlgn="base"/>
            <a:r>
              <a:rPr lang="en-US" sz="2400" dirty="0">
                <a:solidFill>
                  <a:schemeClr val="tx1">
                    <a:lumMod val="95000"/>
                    <a:lumOff val="5000"/>
                  </a:schemeClr>
                </a:solidFill>
                <a:latin typeface="+mj-lt"/>
              </a:rPr>
              <a:t>A major drawback of partnerships is unlimited liability – however it is shared.  (i.e. if owe $1000 each partner splits the cost)</a:t>
            </a:r>
          </a:p>
          <a:p>
            <a:pPr fontAlgn="base"/>
            <a:endParaRPr lang="en-US" sz="2400" dirty="0">
              <a:solidFill>
                <a:schemeClr val="tx1">
                  <a:lumMod val="95000"/>
                  <a:lumOff val="5000"/>
                </a:schemeClr>
              </a:solidFill>
              <a:latin typeface="+mj-lt"/>
            </a:endParaRPr>
          </a:p>
        </p:txBody>
      </p:sp>
      <p:sp>
        <p:nvSpPr>
          <p:cNvPr id="2" name="TextBox 1">
            <a:extLst>
              <a:ext uri="{FF2B5EF4-FFF2-40B4-BE49-F238E27FC236}">
                <a16:creationId xmlns:a16="http://schemas.microsoft.com/office/drawing/2014/main" id="{2E8F892C-9F79-CFA5-34BE-01C18706CBCD}"/>
              </a:ext>
            </a:extLst>
          </p:cNvPr>
          <p:cNvSpPr txBox="1"/>
          <p:nvPr/>
        </p:nvSpPr>
        <p:spPr>
          <a:xfrm>
            <a:off x="5066270" y="864973"/>
            <a:ext cx="6005384" cy="861774"/>
          </a:xfrm>
          <a:prstGeom prst="rect">
            <a:avLst/>
          </a:prstGeom>
          <a:noFill/>
        </p:spPr>
        <p:txBody>
          <a:bodyPr wrap="square" rtlCol="0">
            <a:spAutoFit/>
          </a:bodyPr>
          <a:lstStyle/>
          <a:p>
            <a:r>
              <a:rPr lang="en-US" sz="3200" b="1" dirty="0">
                <a:latin typeface="+mj-lt"/>
              </a:rPr>
              <a:t>Partnerships are a popular Because</a:t>
            </a:r>
          </a:p>
          <a:p>
            <a:endParaRPr lang="en-US" dirty="0"/>
          </a:p>
        </p:txBody>
      </p:sp>
    </p:spTree>
    <p:extLst>
      <p:ext uri="{BB962C8B-B14F-4D97-AF65-F5344CB8AC3E}">
        <p14:creationId xmlns:p14="http://schemas.microsoft.com/office/powerpoint/2010/main" val="18841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What is a Corporation?</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fontAlgn="base">
              <a:buNone/>
            </a:pPr>
            <a:r>
              <a:rPr lang="en-US" u="sng" dirty="0">
                <a:solidFill>
                  <a:srgbClr val="FF0000"/>
                </a:solidFill>
              </a:rPr>
              <a:t>Corporation</a:t>
            </a:r>
            <a:r>
              <a:rPr lang="en-US" dirty="0"/>
              <a:t>: a legally established business with many owners that can enter into contracts, own assets and incur debt, and sell products but is completely separate from its owners, known as shareholders</a:t>
            </a:r>
          </a:p>
        </p:txBody>
      </p:sp>
      <p:pic>
        <p:nvPicPr>
          <p:cNvPr id="4" name="Picture 3">
            <a:extLst>
              <a:ext uri="{FF2B5EF4-FFF2-40B4-BE49-F238E27FC236}">
                <a16:creationId xmlns:a16="http://schemas.microsoft.com/office/drawing/2014/main" id="{0850836D-4995-66E0-43C3-91609F96B73B}"/>
              </a:ext>
            </a:extLst>
          </p:cNvPr>
          <p:cNvPicPr>
            <a:picLocks noChangeAspect="1"/>
          </p:cNvPicPr>
          <p:nvPr/>
        </p:nvPicPr>
        <p:blipFill>
          <a:blip r:embed="rId2">
            <a:extLs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3C259BB1-19F8-6E2F-63DD-AAF05F13B76B}"/>
                  </a:ext>
                </a:extLst>
              </p14:cNvPr>
              <p14:cNvContentPartPr/>
              <p14:nvPr/>
            </p14:nvContentPartPr>
            <p14:xfrm>
              <a:off x="862920" y="3962160"/>
              <a:ext cx="3607200" cy="2074680"/>
            </p14:xfrm>
          </p:contentPart>
        </mc:Choice>
        <mc:Fallback>
          <p:pic>
            <p:nvPicPr>
              <p:cNvPr id="5" name="Ink 4">
                <a:extLst>
                  <a:ext uri="{FF2B5EF4-FFF2-40B4-BE49-F238E27FC236}">
                    <a16:creationId xmlns:a16="http://schemas.microsoft.com/office/drawing/2014/main" id="{3C259BB1-19F8-6E2F-63DD-AAF05F13B76B}"/>
                  </a:ext>
                </a:extLst>
              </p:cNvPr>
              <p:cNvPicPr/>
              <p:nvPr/>
            </p:nvPicPr>
            <p:blipFill>
              <a:blip r:embed="rId5"/>
              <a:stretch>
                <a:fillRect/>
              </a:stretch>
            </p:blipFill>
            <p:spPr>
              <a:xfrm>
                <a:off x="853560" y="3952800"/>
                <a:ext cx="3625920" cy="2093400"/>
              </a:xfrm>
              <a:prstGeom prst="rect">
                <a:avLst/>
              </a:prstGeom>
            </p:spPr>
          </p:pic>
        </mc:Fallback>
      </mc:AlternateContent>
    </p:spTree>
    <p:extLst>
      <p:ext uri="{BB962C8B-B14F-4D97-AF65-F5344CB8AC3E}">
        <p14:creationId xmlns:p14="http://schemas.microsoft.com/office/powerpoint/2010/main" val="411860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76294" y="725023"/>
            <a:ext cx="5386948" cy="5432668"/>
          </a:xfrm>
        </p:spPr>
        <p:txBody>
          <a:bodyPr anchor="t">
            <a:normAutofit fontScale="92500"/>
          </a:bodyPr>
          <a:lstStyle/>
          <a:p>
            <a:pPr marL="0" indent="0">
              <a:buNone/>
              <a:defRPr/>
            </a:pPr>
            <a:r>
              <a:rPr lang="en-US" sz="3300" b="1" dirty="0">
                <a:latin typeface="+mj-lt"/>
              </a:rPr>
              <a:t>Corporations Advantages</a:t>
            </a:r>
          </a:p>
          <a:p>
            <a:pPr>
              <a:defRPr/>
            </a:pPr>
            <a:r>
              <a:rPr lang="en-US" sz="3000" dirty="0">
                <a:latin typeface="+mj-lt"/>
                <a:ea typeface="MS PGothic" charset="0"/>
                <a:cs typeface="Calibri" panose="020F0502020204030204" pitchFamily="34" charset="0"/>
              </a:rPr>
              <a:t>It can legally engage in virtually any business activity a natural person can pursue</a:t>
            </a:r>
          </a:p>
          <a:p>
            <a:pPr>
              <a:defRPr/>
            </a:pPr>
            <a:r>
              <a:rPr lang="en-US" sz="3000" dirty="0">
                <a:latin typeface="+mj-lt"/>
                <a:ea typeface="MS PGothic" charset="0"/>
                <a:cs typeface="Calibri" panose="020F0502020204030204" pitchFamily="34" charset="0"/>
              </a:rPr>
              <a:t>Owners are stockholders – how they raise money and fund the business</a:t>
            </a:r>
          </a:p>
          <a:p>
            <a:pPr>
              <a:defRPr/>
            </a:pPr>
            <a:r>
              <a:rPr lang="en-US" sz="3000" dirty="0">
                <a:latin typeface="+mj-lt"/>
                <a:ea typeface="MS PGothic" charset="0"/>
                <a:cs typeface="Calibri" panose="020F0502020204030204" pitchFamily="34" charset="0"/>
              </a:rPr>
              <a:t>Easy transfer of ownership</a:t>
            </a:r>
          </a:p>
          <a:p>
            <a:pPr>
              <a:defRPr/>
            </a:pPr>
            <a:r>
              <a:rPr lang="en-US" sz="3000" dirty="0">
                <a:latin typeface="+mj-lt"/>
                <a:ea typeface="MS PGothic" charset="0"/>
                <a:cs typeface="Calibri" panose="020F0502020204030204" pitchFamily="34" charset="0"/>
              </a:rPr>
              <a:t>Better access to capital (through selling stocks)</a:t>
            </a:r>
          </a:p>
          <a:p>
            <a:pPr>
              <a:defRPr/>
            </a:pPr>
            <a:r>
              <a:rPr lang="en-US" sz="3000" dirty="0">
                <a:latin typeface="+mj-lt"/>
                <a:ea typeface="MS PGothic" charset="0"/>
                <a:cs typeface="Calibri" panose="020F0502020204030204" pitchFamily="34" charset="0"/>
              </a:rPr>
              <a:t>Limited personal liability – only the amount you invested in stock</a:t>
            </a:r>
          </a:p>
          <a:p>
            <a:pPr>
              <a:defRPr/>
            </a:pPr>
            <a:endParaRPr lang="en-US" sz="3000" dirty="0">
              <a:latin typeface="+mj-lt"/>
              <a:ea typeface="MS PGothic" charset="0"/>
              <a:cs typeface="Calibri" panose="020F0502020204030204" pitchFamily="34" charset="0"/>
            </a:endParaRPr>
          </a:p>
        </p:txBody>
      </p:sp>
      <p:pic>
        <p:nvPicPr>
          <p:cNvPr id="5122" name="Picture 2" descr="Invite a Corporation to Church - United ...">
            <a:extLst>
              <a:ext uri="{FF2B5EF4-FFF2-40B4-BE49-F238E27FC236}">
                <a16:creationId xmlns:a16="http://schemas.microsoft.com/office/drawing/2014/main" id="{139FBDA1-604B-01B1-09E3-DAE330689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96" r="16229" b="-1"/>
          <a:stretch/>
        </p:blipFill>
        <p:spPr bwMode="auto">
          <a:xfrm>
            <a:off x="7015163" y="877413"/>
            <a:ext cx="4300543"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5127" name="Group 5126">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5128" name="Rectangle 5127">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BA689CF-C49D-D685-BC84-F78F0059709E}"/>
                  </a:ext>
                </a:extLst>
              </p14:cNvPr>
              <p14:cNvContentPartPr/>
              <p14:nvPr/>
            </p14:nvContentPartPr>
            <p14:xfrm>
              <a:off x="1269000" y="1667520"/>
              <a:ext cx="4420440" cy="3116160"/>
            </p14:xfrm>
          </p:contentPart>
        </mc:Choice>
        <mc:Fallback>
          <p:pic>
            <p:nvPicPr>
              <p:cNvPr id="2" name="Ink 1">
                <a:extLst>
                  <a:ext uri="{FF2B5EF4-FFF2-40B4-BE49-F238E27FC236}">
                    <a16:creationId xmlns:a16="http://schemas.microsoft.com/office/drawing/2014/main" id="{1BA689CF-C49D-D685-BC84-F78F0059709E}"/>
                  </a:ext>
                </a:extLst>
              </p:cNvPr>
              <p:cNvPicPr/>
              <p:nvPr/>
            </p:nvPicPr>
            <p:blipFill>
              <a:blip r:embed="rId5"/>
              <a:stretch>
                <a:fillRect/>
              </a:stretch>
            </p:blipFill>
            <p:spPr>
              <a:xfrm>
                <a:off x="1259640" y="1658160"/>
                <a:ext cx="4439160" cy="3134880"/>
              </a:xfrm>
              <a:prstGeom prst="rect">
                <a:avLst/>
              </a:prstGeom>
            </p:spPr>
          </p:pic>
        </mc:Fallback>
      </mc:AlternateContent>
    </p:spTree>
    <p:extLst>
      <p:ext uri="{BB962C8B-B14F-4D97-AF65-F5344CB8AC3E}">
        <p14:creationId xmlns:p14="http://schemas.microsoft.com/office/powerpoint/2010/main" val="382013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76294" y="725023"/>
            <a:ext cx="5386948" cy="5432668"/>
          </a:xfrm>
        </p:spPr>
        <p:txBody>
          <a:bodyPr anchor="t">
            <a:normAutofit fontScale="92500" lnSpcReduction="10000"/>
          </a:bodyPr>
          <a:lstStyle/>
          <a:p>
            <a:pPr marL="0" indent="0">
              <a:buNone/>
              <a:defRPr/>
            </a:pPr>
            <a:r>
              <a:rPr lang="en-US" sz="3300" b="1" dirty="0">
                <a:latin typeface="+mj-lt"/>
              </a:rPr>
              <a:t>Corporation Disadvantages</a:t>
            </a:r>
          </a:p>
          <a:p>
            <a:pPr>
              <a:defRPr/>
            </a:pPr>
            <a:r>
              <a:rPr lang="en-US" sz="3000" dirty="0">
                <a:latin typeface="+mj-lt"/>
                <a:ea typeface="MS PGothic" charset="0"/>
                <a:cs typeface="Calibri" panose="020F0502020204030204" pitchFamily="34" charset="0"/>
              </a:rPr>
              <a:t>Very Expensive to organize</a:t>
            </a:r>
          </a:p>
          <a:p>
            <a:pPr>
              <a:defRPr/>
            </a:pPr>
            <a:r>
              <a:rPr lang="en-US" sz="3000" dirty="0">
                <a:latin typeface="+mj-lt"/>
                <a:ea typeface="MS PGothic" charset="0"/>
                <a:cs typeface="Calibri" panose="020F0502020204030204" pitchFamily="34" charset="0"/>
              </a:rPr>
              <a:t>Government Regulation set forth that corporations must follow</a:t>
            </a:r>
          </a:p>
          <a:p>
            <a:pPr>
              <a:defRPr/>
            </a:pPr>
            <a:r>
              <a:rPr lang="en-US" sz="3000" dirty="0">
                <a:latin typeface="+mj-lt"/>
                <a:ea typeface="MS PGothic" charset="0"/>
                <a:cs typeface="Calibri" panose="020F0502020204030204" pitchFamily="34" charset="0"/>
              </a:rPr>
              <a:t>Founders may lose control of corporation</a:t>
            </a:r>
          </a:p>
          <a:p>
            <a:pPr>
              <a:defRPr/>
            </a:pPr>
            <a:r>
              <a:rPr lang="en-US" sz="3000" dirty="0">
                <a:latin typeface="+mj-lt"/>
                <a:ea typeface="MS PGothic" charset="0"/>
                <a:cs typeface="Calibri" panose="020F0502020204030204" pitchFamily="34" charset="0"/>
              </a:rPr>
              <a:t>Requires more time and money</a:t>
            </a:r>
          </a:p>
          <a:p>
            <a:pPr>
              <a:defRPr/>
            </a:pPr>
            <a:r>
              <a:rPr lang="en-US" sz="3000" dirty="0">
                <a:latin typeface="+mj-lt"/>
                <a:ea typeface="MS PGothic" charset="0"/>
                <a:cs typeface="Calibri" panose="020F0502020204030204" pitchFamily="34" charset="0"/>
              </a:rPr>
              <a:t>Double Taxation</a:t>
            </a:r>
          </a:p>
          <a:p>
            <a:pPr lvl="1">
              <a:defRPr/>
            </a:pPr>
            <a:r>
              <a:rPr lang="en-US" sz="2600" dirty="0">
                <a:latin typeface="+mj-lt"/>
                <a:ea typeface="MS PGothic" charset="0"/>
                <a:cs typeface="Calibri" panose="020F0502020204030204" pitchFamily="34" charset="0"/>
              </a:rPr>
              <a:t>Corporations usually pay income tax on their earnings</a:t>
            </a:r>
          </a:p>
          <a:p>
            <a:pPr lvl="1">
              <a:defRPr/>
            </a:pPr>
            <a:r>
              <a:rPr lang="en-US" sz="2600" dirty="0">
                <a:latin typeface="+mj-lt"/>
                <a:ea typeface="MS PGothic" charset="0"/>
                <a:cs typeface="Calibri" panose="020F0502020204030204" pitchFamily="34" charset="0"/>
              </a:rPr>
              <a:t>Stockholder's pay income tax on their dividends and increased value of their stock when they sell it.</a:t>
            </a:r>
          </a:p>
          <a:p>
            <a:pPr>
              <a:defRPr/>
            </a:pPr>
            <a:endParaRPr lang="en-US" sz="3000" dirty="0">
              <a:latin typeface="+mj-lt"/>
              <a:ea typeface="MS PGothic" charset="0"/>
              <a:cs typeface="Calibri" panose="020F0502020204030204" pitchFamily="34" charset="0"/>
            </a:endParaRPr>
          </a:p>
        </p:txBody>
      </p:sp>
      <p:pic>
        <p:nvPicPr>
          <p:cNvPr id="5122" name="Picture 2" descr="Invite a Corporation to Church - United ...">
            <a:extLst>
              <a:ext uri="{FF2B5EF4-FFF2-40B4-BE49-F238E27FC236}">
                <a16:creationId xmlns:a16="http://schemas.microsoft.com/office/drawing/2014/main" id="{139FBDA1-604B-01B1-09E3-DAE330689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96" r="16229" b="-1"/>
          <a:stretch/>
        </p:blipFill>
        <p:spPr bwMode="auto">
          <a:xfrm>
            <a:off x="7015163" y="877413"/>
            <a:ext cx="4300543"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5127" name="Group 5126">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5128" name="Rectangle 5127">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047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0D942B-D340-8008-ADFD-2D8CDC6762AD}"/>
              </a:ext>
            </a:extLst>
          </p:cNvPr>
          <p:cNvPicPr>
            <a:picLocks noChangeAspect="1"/>
          </p:cNvPicPr>
          <p:nvPr/>
        </p:nvPicPr>
        <p:blipFill>
          <a:blip r:embed="rId2">
            <a:extLst>
              <a:ext uri="{837473B0-CC2E-450A-ABE3-18F120FF3D39}">
                <a1611:picAttrSrcUrl xmlns:a1611="http://schemas.microsoft.com/office/drawing/2016/11/main" r:id="rId3"/>
              </a:ext>
            </a:extLst>
          </a:blip>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7531610" y="685800"/>
            <a:ext cx="4523230" cy="5491163"/>
          </a:xfrm>
        </p:spPr>
        <p:txBody>
          <a:bodyPr>
            <a:normAutofit/>
          </a:bodyPr>
          <a:lstStyle/>
          <a:p>
            <a:pPr marL="0" indent="0" fontAlgn="base">
              <a:buNone/>
            </a:pPr>
            <a:r>
              <a:rPr lang="en-US" sz="2600" dirty="0">
                <a:latin typeface="+mj-lt"/>
              </a:rPr>
              <a:t>One of the biggest benefits of corporations is their limited liability</a:t>
            </a:r>
          </a:p>
          <a:p>
            <a:pPr marL="0" indent="0" fontAlgn="base">
              <a:buNone/>
            </a:pPr>
            <a:endParaRPr lang="en-US" sz="2600" dirty="0">
              <a:latin typeface="+mj-lt"/>
            </a:endParaRPr>
          </a:p>
          <a:p>
            <a:pPr marL="0" indent="0">
              <a:buNone/>
              <a:defRPr/>
            </a:pPr>
            <a:r>
              <a:rPr lang="en-US" sz="2600" u="sng" dirty="0">
                <a:latin typeface="+mj-lt"/>
                <a:ea typeface="MS PGothic" charset="0"/>
                <a:cs typeface="Calibri" panose="020F0502020204030204" pitchFamily="34" charset="0"/>
              </a:rPr>
              <a:t>Limited Liability</a:t>
            </a:r>
            <a:r>
              <a:rPr lang="en-US" sz="2600" dirty="0">
                <a:latin typeface="+mj-lt"/>
                <a:ea typeface="MS PGothic" charset="0"/>
                <a:cs typeface="Calibri" panose="020F0502020204030204" pitchFamily="34" charset="0"/>
              </a:rPr>
              <a:t>: owners are not personally liable for claims against their business</a:t>
            </a:r>
          </a:p>
          <a:p>
            <a:pPr marL="0" indent="0">
              <a:buNone/>
              <a:defRPr/>
            </a:pPr>
            <a:endParaRPr lang="en-US" sz="2600" dirty="0">
              <a:latin typeface="+mj-lt"/>
              <a:ea typeface="MS PGothic" charset="0"/>
              <a:cs typeface="Calibri" panose="020F0502020204030204" pitchFamily="34" charset="0"/>
            </a:endParaRPr>
          </a:p>
          <a:p>
            <a:pPr marL="0" indent="0">
              <a:buNone/>
              <a:defRPr/>
            </a:pPr>
            <a:r>
              <a:rPr lang="en-US" sz="2600" dirty="0">
                <a:latin typeface="+mj-lt"/>
                <a:ea typeface="MS PGothic" charset="0"/>
                <a:cs typeface="Calibri" panose="020F0502020204030204" pitchFamily="34" charset="0"/>
              </a:rPr>
              <a:t>Owners with limited liability may lose their investment in the company, but their other personal assets are protected</a:t>
            </a:r>
          </a:p>
          <a:p>
            <a:pPr marL="0" indent="0" fontAlgn="base">
              <a:buNone/>
            </a:pPr>
            <a:r>
              <a:rPr lang="en-US" sz="1700" dirty="0">
                <a:latin typeface="+mj-lt"/>
              </a:rPr>
              <a:t> </a:t>
            </a:r>
          </a:p>
        </p:txBody>
      </p:sp>
    </p:spTree>
    <p:extLst>
      <p:ext uri="{BB962C8B-B14F-4D97-AF65-F5344CB8AC3E}">
        <p14:creationId xmlns:p14="http://schemas.microsoft.com/office/powerpoint/2010/main" val="6864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1144924" y="441960"/>
            <a:ext cx="5907190" cy="5499017"/>
          </a:xfrm>
        </p:spPr>
        <p:txBody>
          <a:bodyPr anchor="t">
            <a:normAutofit/>
          </a:bodyPr>
          <a:lstStyle/>
          <a:p>
            <a:pPr marL="0" indent="0" fontAlgn="base">
              <a:buNone/>
            </a:pPr>
            <a:r>
              <a:rPr lang="en-US" b="1" dirty="0">
                <a:latin typeface="+mj-lt"/>
              </a:rPr>
              <a:t>Drawbacks</a:t>
            </a:r>
            <a:r>
              <a:rPr lang="en-US" dirty="0">
                <a:latin typeface="+mj-lt"/>
              </a:rPr>
              <a:t>:</a:t>
            </a:r>
          </a:p>
          <a:p>
            <a:pPr fontAlgn="base"/>
            <a:r>
              <a:rPr lang="en-US" dirty="0">
                <a:latin typeface="+mj-lt"/>
              </a:rPr>
              <a:t>However, corporations are complex and expensive to form</a:t>
            </a:r>
          </a:p>
          <a:p>
            <a:pPr fontAlgn="base"/>
            <a:r>
              <a:rPr lang="en-US" dirty="0">
                <a:latin typeface="+mj-lt"/>
              </a:rPr>
              <a:t>Corporations are required to send out annual statements to all shareholders</a:t>
            </a:r>
          </a:p>
          <a:p>
            <a:pPr fontAlgn="base"/>
            <a:r>
              <a:rPr lang="en-US" dirty="0">
                <a:latin typeface="+mj-lt"/>
              </a:rPr>
              <a:t>Hold regular meetings with their board of directors</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5907AB-1D76-ECDD-00B6-2916A18EDC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5967" y="1510863"/>
            <a:ext cx="4170530" cy="3868166"/>
          </a:xfrm>
          <a:prstGeom prst="rect">
            <a:avLst/>
          </a:prstGeom>
        </p:spPr>
      </p:pic>
    </p:spTree>
    <p:extLst>
      <p:ext uri="{BB962C8B-B14F-4D97-AF65-F5344CB8AC3E}">
        <p14:creationId xmlns:p14="http://schemas.microsoft.com/office/powerpoint/2010/main" val="101517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ore Subject Learning Targets / Core ...">
            <a:extLst>
              <a:ext uri="{FF2B5EF4-FFF2-40B4-BE49-F238E27FC236}">
                <a16:creationId xmlns:a16="http://schemas.microsoft.com/office/drawing/2014/main" id="{AE19782F-033F-F36B-46CD-43B1F19966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9819" y="457200"/>
            <a:ext cx="9973324" cy="3455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1573574" y="3912525"/>
            <a:ext cx="9973323" cy="1800164"/>
          </a:xfrm>
        </p:spPr>
        <p:txBody>
          <a:bodyPr anchor="t">
            <a:normAutofit/>
          </a:bodyPr>
          <a:lstStyle/>
          <a:p>
            <a:pPr marL="0" indent="0">
              <a:buNone/>
            </a:pPr>
            <a:r>
              <a:rPr lang="en-US" sz="3600" dirty="0">
                <a:latin typeface="+mj-lt"/>
              </a:rPr>
              <a:t>I will be able to explain the different forms of business ownership a business can take.</a:t>
            </a:r>
          </a:p>
        </p:txBody>
      </p:sp>
      <p:sp>
        <p:nvSpPr>
          <p:cNvPr id="2057" name="Rectangle 2056">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0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29198" y="2682525"/>
            <a:ext cx="5393361" cy="2544795"/>
          </a:xfrm>
        </p:spPr>
        <p:txBody>
          <a:bodyPr>
            <a:normAutofit/>
          </a:bodyPr>
          <a:lstStyle/>
          <a:p>
            <a:pPr marL="0" indent="0">
              <a:buNone/>
            </a:pPr>
            <a:r>
              <a:rPr lang="en-US" b="0" i="0" u="none" strike="noStrike" dirty="0">
                <a:effectLst/>
                <a:latin typeface="+mj-lt"/>
              </a:rPr>
              <a:t>In your </a:t>
            </a:r>
            <a:r>
              <a:rPr lang="en-US" dirty="0">
                <a:latin typeface="+mj-lt"/>
              </a:rPr>
              <a:t>Activity Packet</a:t>
            </a:r>
          </a:p>
          <a:p>
            <a:pPr marL="0" indent="0">
              <a:buNone/>
            </a:pPr>
            <a:r>
              <a:rPr lang="en-US" b="0" i="0" u="none" strike="noStrike" dirty="0">
                <a:effectLst/>
                <a:latin typeface="+mj-lt"/>
              </a:rPr>
              <a:t>If you were to start your own business today, which form of business ownership would you choose, and why?</a:t>
            </a:r>
            <a:endParaRPr lang="en-US" dirty="0">
              <a:latin typeface="+mj-lt"/>
            </a:endParaRPr>
          </a:p>
          <a:p>
            <a:pPr marL="0" indent="0">
              <a:buNone/>
            </a:pPr>
            <a:endParaRPr lang="en-US" dirty="0">
              <a:latin typeface="+mj-lt"/>
            </a:endParaRPr>
          </a:p>
        </p:txBody>
      </p:sp>
      <p:pic>
        <p:nvPicPr>
          <p:cNvPr id="7" name="Picture 2" descr="The Power of Quick Writes - Keys to ...">
            <a:extLst>
              <a:ext uri="{FF2B5EF4-FFF2-40B4-BE49-F238E27FC236}">
                <a16:creationId xmlns:a16="http://schemas.microsoft.com/office/drawing/2014/main" id="{C3703C26-ACD3-C7B4-1969-A020D4799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75" r="14266"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036712E0-3BE0-3798-6459-D8D01C526789}"/>
              </a:ext>
            </a:extLst>
          </p:cNvPr>
          <p:cNvSpPr>
            <a:spLocks noGrp="1"/>
          </p:cNvSpPr>
          <p:nvPr>
            <p:ph type="title"/>
          </p:nvPr>
        </p:nvSpPr>
        <p:spPr>
          <a:xfrm>
            <a:off x="770897" y="175863"/>
            <a:ext cx="4726799" cy="2387600"/>
          </a:xfrm>
        </p:spPr>
        <p:txBody>
          <a:bodyPr vert="horz" lIns="91440" tIns="45720" rIns="91440" bIns="45720" rtlCol="0" anchor="b">
            <a:normAutofit/>
          </a:bodyPr>
          <a:lstStyle/>
          <a:p>
            <a:r>
              <a:rPr lang="en-US" sz="6000" dirty="0">
                <a:solidFill>
                  <a:schemeClr val="accent5">
                    <a:lumMod val="75000"/>
                  </a:schemeClr>
                </a:solidFill>
              </a:rPr>
              <a:t>Quick Write Activity	</a:t>
            </a:r>
          </a:p>
        </p:txBody>
      </p:sp>
    </p:spTree>
    <p:extLst>
      <p:ext uri="{BB962C8B-B14F-4D97-AF65-F5344CB8AC3E}">
        <p14:creationId xmlns:p14="http://schemas.microsoft.com/office/powerpoint/2010/main" val="31240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9184"/>
            <a:ext cx="6894576" cy="1783080"/>
          </a:xfrm>
        </p:spPr>
        <p:txBody>
          <a:bodyPr anchor="b">
            <a:normAutofit/>
          </a:bodyPr>
          <a:lstStyle/>
          <a:p>
            <a:r>
              <a:rPr lang="en-US" sz="5400" dirty="0"/>
              <a:t>Activity: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79" y="2706624"/>
            <a:ext cx="7515883" cy="3483864"/>
          </a:xfrm>
        </p:spPr>
        <p:txBody>
          <a:bodyPr>
            <a:noAutofit/>
          </a:bodyPr>
          <a:lstStyle/>
          <a:p>
            <a:pPr marL="0" indent="0">
              <a:buNone/>
            </a:pPr>
            <a:r>
              <a:rPr lang="en-US" altLang="en-US" sz="2400" dirty="0">
                <a:latin typeface="+mj-lt"/>
                <a:ea typeface="ＭＳ Ｐゴシック" panose="020B0600070205080204" pitchFamily="34" charset="-128"/>
                <a:cs typeface="Arial" panose="020B0604020202020204" pitchFamily="34" charset="0"/>
              </a:rPr>
              <a:t>Go to Google Classroom and complete </a:t>
            </a:r>
            <a:r>
              <a:rPr lang="en-US" altLang="en-US" sz="2400">
                <a:latin typeface="+mj-lt"/>
                <a:ea typeface="ＭＳ Ｐゴシック" panose="020B0600070205080204" pitchFamily="34" charset="-128"/>
                <a:cs typeface="Arial" panose="020B0604020202020204" pitchFamily="34" charset="0"/>
              </a:rPr>
              <a:t>the Quizzes </a:t>
            </a:r>
            <a:r>
              <a:rPr lang="en-US" altLang="en-US" sz="2400" dirty="0">
                <a:latin typeface="+mj-lt"/>
                <a:ea typeface="ＭＳ Ｐゴシック" panose="020B0600070205080204" pitchFamily="34" charset="-128"/>
                <a:cs typeface="Arial" panose="020B0604020202020204" pitchFamily="34" charset="0"/>
              </a:rPr>
              <a:t>on the Types of Business Ownership</a:t>
            </a:r>
          </a:p>
        </p:txBody>
      </p:sp>
      <p:pic>
        <p:nvPicPr>
          <p:cNvPr id="4" name="Picture 2" descr="My (Our) Assignment – Keep swimmin'">
            <a:extLst>
              <a:ext uri="{FF2B5EF4-FFF2-40B4-BE49-F238E27FC236}">
                <a16:creationId xmlns:a16="http://schemas.microsoft.com/office/drawing/2014/main" id="{89A82D98-10B5-A34A-30D6-1889B9E6C9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3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Activity: Business Ownership Scenarios</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200" u="sng" kern="100" dirty="0">
                <a:effectLst/>
                <a:latin typeface="+mj-lt"/>
                <a:ea typeface="Calibri" panose="020F0502020204030204" pitchFamily="34" charset="0"/>
                <a:cs typeface="Times New Roman" panose="02020603050405020304" pitchFamily="18" charset="0"/>
              </a:rPr>
              <a:t>Directions</a:t>
            </a:r>
            <a:r>
              <a:rPr lang="en-US" sz="3200" kern="100" dirty="0">
                <a:effectLst/>
                <a:latin typeface="+mj-lt"/>
                <a:ea typeface="Calibri" panose="020F0502020204030204" pitchFamily="34" charset="0"/>
                <a:cs typeface="Times New Roman" panose="02020603050405020304" pitchFamily="18" charset="0"/>
              </a:rPr>
              <a:t>: For each of the following companies, use the provided information to determine if its form of business ownership is a sole proprietorship, partnership, or corporation.</a:t>
            </a:r>
          </a:p>
        </p:txBody>
      </p:sp>
      <p:pic>
        <p:nvPicPr>
          <p:cNvPr id="5" name="Picture 4">
            <a:extLst>
              <a:ext uri="{FF2B5EF4-FFF2-40B4-BE49-F238E27FC236}">
                <a16:creationId xmlns:a16="http://schemas.microsoft.com/office/drawing/2014/main" id="{32A75CA9-C729-7087-98E4-886781C9ED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30540" y="3051822"/>
            <a:ext cx="4130919" cy="3403644"/>
          </a:xfrm>
          <a:prstGeom prst="rect">
            <a:avLst/>
          </a:prstGeom>
        </p:spPr>
      </p:pic>
    </p:spTree>
    <p:extLst>
      <p:ext uri="{BB962C8B-B14F-4D97-AF65-F5344CB8AC3E}">
        <p14:creationId xmlns:p14="http://schemas.microsoft.com/office/powerpoint/2010/main" val="27672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1. Sweet Delights Bakery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Sweet Delights Bakery is a locally-owned bakery known for its mouthwatering assortment of freshly baked goods, including cakes, pastries, and cookies. The business was founded by Emily, who handles all aspects, from baking to customer service, to ensure the highest quality for her customers.</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4E05C8C-61B6-3057-534D-F2CE440A2B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00799" y="3924207"/>
            <a:ext cx="2790401" cy="2790401"/>
          </a:xfrm>
          <a:prstGeom prst="rect">
            <a:avLst/>
          </a:prstGeom>
        </p:spPr>
      </p:pic>
    </p:spTree>
    <p:extLst>
      <p:ext uri="{BB962C8B-B14F-4D97-AF65-F5344CB8AC3E}">
        <p14:creationId xmlns:p14="http://schemas.microsoft.com/office/powerpoint/2010/main" val="103545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2. </a:t>
            </a:r>
            <a:r>
              <a:rPr lang="en-US" sz="3600"/>
              <a:t>Artistic Expressions</a:t>
            </a:r>
            <a:endParaRPr lang="en-US" sz="3600" dirty="0"/>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Artistic Expressions is an art gallery and studio, offering a space for local artists to showcase their artwork. It also hosts art classes and workshops, encouraging aspiring artists to explore their creativity. Paul and Pedro passionately run the operations of the studio, but are frustrated that any profits are subject to double taxation.</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706BF9F-4381-4A95-FC23-DB4ABCD0A6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50636" y="4227221"/>
            <a:ext cx="3890727" cy="2630779"/>
          </a:xfrm>
          <a:prstGeom prst="rect">
            <a:avLst/>
          </a:prstGeom>
        </p:spPr>
      </p:pic>
    </p:spTree>
    <p:extLst>
      <p:ext uri="{BB962C8B-B14F-4D97-AF65-F5344CB8AC3E}">
        <p14:creationId xmlns:p14="http://schemas.microsoft.com/office/powerpoint/2010/main" val="18618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3. Green Thumb Landscapes</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Green Thumb Landscapes is a renowned landscaping company that designs and maintains outdoor spaces for residential and commercial clients. The founders and owners share responsibilities and decision-making, as well as the profits and losses. They are landscape architects committed to implementing sustainable and eco-friendly practices.</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B0A884-90DD-D81F-751C-EB486A1EF7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39616" y="4342699"/>
            <a:ext cx="2112767" cy="2112767"/>
          </a:xfrm>
          <a:prstGeom prst="rect">
            <a:avLst/>
          </a:prstGeom>
        </p:spPr>
      </p:pic>
    </p:spTree>
    <p:extLst>
      <p:ext uri="{BB962C8B-B14F-4D97-AF65-F5344CB8AC3E}">
        <p14:creationId xmlns:p14="http://schemas.microsoft.com/office/powerpoint/2010/main" val="25421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4. Pet Pals Veterinary Clinic</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Pet Pals Veterinary Clinic is a well-established and busy veterinary clinic with multiple locations. Founded by Dr. Lisa, Dr. Sam, and Dr. Michael, experienced veterinarians, the clinic is known for providing exceptional medical care to pets. All business decisions, such as purchases for new equipment for the clinic, are handled by a board of directors.</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32891D3-A92A-0245-C530-9C5C890F33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06611" y="4373583"/>
            <a:ext cx="2778777" cy="2341025"/>
          </a:xfrm>
          <a:prstGeom prst="rect">
            <a:avLst/>
          </a:prstGeom>
        </p:spPr>
      </p:pic>
    </p:spTree>
    <p:extLst>
      <p:ext uri="{BB962C8B-B14F-4D97-AF65-F5344CB8AC3E}">
        <p14:creationId xmlns:p14="http://schemas.microsoft.com/office/powerpoint/2010/main" val="22524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5. Fit Zone Gym</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Fit Zone Gym is a large fitness center offering a wide range of workout equipment, personal training services, and group fitness classes. The gym is ran by a Marta, who started her fitness career as a personal trainer herself. Marta has chosen not to withdraw any profits, and has been able to grow the gym by reinvesting any earnings in the gym instead.</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327E49D-1DBD-E242-0C6E-2808806D073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775" t="16565" r="23652" b="18199"/>
          <a:stretch/>
        </p:blipFill>
        <p:spPr>
          <a:xfrm>
            <a:off x="4810475" y="4162372"/>
            <a:ext cx="2571049" cy="2552236"/>
          </a:xfrm>
          <a:prstGeom prst="rect">
            <a:avLst/>
          </a:prstGeom>
        </p:spPr>
      </p:pic>
    </p:spTree>
    <p:extLst>
      <p:ext uri="{BB962C8B-B14F-4D97-AF65-F5344CB8AC3E}">
        <p14:creationId xmlns:p14="http://schemas.microsoft.com/office/powerpoint/2010/main" val="24328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6. Cozy Corner Bookstore</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992448"/>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Cozy Corner Bookstore is a beloved bookstore with an extensive collection of books catering to various interests. Emma, the passionate manager, provides personalized recommendations and fosters a warm atmosphere for book lovers. In order to raise money to purchase additional locations, the business decides to issue additional shares of stock.</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89FA46D-D806-2B2D-DCC8-5595A06C9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72226" y="4667060"/>
            <a:ext cx="2047548" cy="2047548"/>
          </a:xfrm>
          <a:prstGeom prst="rect">
            <a:avLst/>
          </a:prstGeom>
        </p:spPr>
      </p:pic>
    </p:spTree>
    <p:extLst>
      <p:ext uri="{BB962C8B-B14F-4D97-AF65-F5344CB8AC3E}">
        <p14:creationId xmlns:p14="http://schemas.microsoft.com/office/powerpoint/2010/main" val="23232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7. Tech Savvy Solutions</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Tech Savvy Solutions is a technology consulting firm that offers innovative IT solutions to businesses. Founded by seven tech enthusiasts, the firm boasts a team of skilled professionals specializing in network optimization, software development, and cloud-based solutions. However, some of the owners worry about being personal liable for any loans the company is unable to pay back.</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8CA39AD-8623-E5E8-7215-25D06F49EB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95212" y="4713032"/>
            <a:ext cx="2001576" cy="2001576"/>
          </a:xfrm>
          <a:prstGeom prst="rect">
            <a:avLst/>
          </a:prstGeom>
        </p:spPr>
      </p:pic>
    </p:spTree>
    <p:extLst>
      <p:ext uri="{BB962C8B-B14F-4D97-AF65-F5344CB8AC3E}">
        <p14:creationId xmlns:p14="http://schemas.microsoft.com/office/powerpoint/2010/main" val="31036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FF308-C3A8-FC46-F2F6-3E6F7CF6F788}"/>
              </a:ext>
            </a:extLst>
          </p:cNvPr>
          <p:cNvPicPr>
            <a:picLocks noChangeAspect="1"/>
          </p:cNvPicPr>
          <p:nvPr/>
        </p:nvPicPr>
        <p:blipFill>
          <a:blip r:embed="rId3">
            <a:duotone>
              <a:prstClr val="black"/>
              <a:schemeClr val="tx2">
                <a:tint val="45000"/>
                <a:satMod val="400000"/>
              </a:schemeClr>
            </a:duotone>
            <a:alphaModFix amt="25000"/>
          </a:blip>
          <a:srcRect t="1013" b="2420"/>
          <a:stretch/>
        </p:blipFill>
        <p:spPr>
          <a:xfrm>
            <a:off x="20" y="10"/>
            <a:ext cx="12191980" cy="6857990"/>
          </a:xfrm>
          <a:prstGeom prst="rect">
            <a:avLst/>
          </a:prstGeom>
        </p:spPr>
      </p:pic>
      <p:graphicFrame>
        <p:nvGraphicFramePr>
          <p:cNvPr id="23556" name="Content Placeholder 4">
            <a:extLst>
              <a:ext uri="{FF2B5EF4-FFF2-40B4-BE49-F238E27FC236}">
                <a16:creationId xmlns:a16="http://schemas.microsoft.com/office/drawing/2014/main" id="{32DB748F-793D-E940-564B-6CD3CD1252C4}"/>
              </a:ext>
            </a:extLst>
          </p:cNvPr>
          <p:cNvGraphicFramePr>
            <a:graphicFrameLocks noGrp="1"/>
          </p:cNvGraphicFramePr>
          <p:nvPr>
            <p:ph idx="1"/>
            <p:extLst>
              <p:ext uri="{D42A27DB-BD31-4B8C-83A1-F6EECF244321}">
                <p14:modId xmlns:p14="http://schemas.microsoft.com/office/powerpoint/2010/main" val="425572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06751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8. Green Tech Innovations</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Green Tech Innovations is a forward-thinking technology company focused on developing sustainable products to reduce environmental impact. The company is committed to its mission of creating innovative solutions for a greener world. The shareholders enjoy the limited liability provided to them, as well as the ability to easily raise additional funds.</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8DB48B0-0487-4111-7103-12A4BF762A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56972" y="4358298"/>
            <a:ext cx="2278056" cy="2356310"/>
          </a:xfrm>
          <a:prstGeom prst="rect">
            <a:avLst/>
          </a:prstGeom>
        </p:spPr>
      </p:pic>
    </p:spTree>
    <p:extLst>
      <p:ext uri="{BB962C8B-B14F-4D97-AF65-F5344CB8AC3E}">
        <p14:creationId xmlns:p14="http://schemas.microsoft.com/office/powerpoint/2010/main" val="23584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9. Savvy Shoppers Online Marketplace</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Savvy Shoppers is a popular online marketplace where sellers from various regions can list and sell their products. The platform is run by Jan, who enjoys the freedom to make any decisions, but is concerned about being personally responsible for any business obligations.</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0C491FB-0C5A-8537-A36D-B6AFCFBEE9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84907" y="3965962"/>
            <a:ext cx="2822186" cy="2656175"/>
          </a:xfrm>
          <a:prstGeom prst="rect">
            <a:avLst/>
          </a:prstGeom>
        </p:spPr>
      </p:pic>
    </p:spTree>
    <p:extLst>
      <p:ext uri="{BB962C8B-B14F-4D97-AF65-F5344CB8AC3E}">
        <p14:creationId xmlns:p14="http://schemas.microsoft.com/office/powerpoint/2010/main" val="11436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10. Health First Pharmacy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0" marR="0" indent="0" algn="ctr">
              <a:spcBef>
                <a:spcPts val="0"/>
              </a:spcBef>
              <a:spcAft>
                <a:spcPts val="0"/>
              </a:spcAft>
              <a:buNone/>
            </a:pPr>
            <a:r>
              <a:rPr lang="en-US" sz="3600" dirty="0">
                <a:solidFill>
                  <a:schemeClr val="tx1">
                    <a:lumMod val="95000"/>
                    <a:lumOff val="5000"/>
                  </a:schemeClr>
                </a:solidFill>
                <a:latin typeface="+mj-lt"/>
              </a:rPr>
              <a:t>Health First Pharmacy is a reputable community pharmacy providing personalized medication services and health consultations. The pharmacy has multiple branches nationwide, and holds regular board of director meetings.</a:t>
            </a:r>
            <a:endParaRPr lang="en-US" sz="3600" kern="1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285A90B-CC32-C332-5D56-61DD5E5790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86372" y="3476043"/>
            <a:ext cx="3819256" cy="3146094"/>
          </a:xfrm>
          <a:prstGeom prst="rect">
            <a:avLst/>
          </a:prstGeom>
        </p:spPr>
      </p:pic>
    </p:spTree>
    <p:extLst>
      <p:ext uri="{BB962C8B-B14F-4D97-AF65-F5344CB8AC3E}">
        <p14:creationId xmlns:p14="http://schemas.microsoft.com/office/powerpoint/2010/main" val="17211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143392"/>
            <a:ext cx="10515600" cy="719963"/>
          </a:xfrm>
        </p:spPr>
        <p:txBody>
          <a:bodyPr>
            <a:normAutofit/>
          </a:bodyPr>
          <a:lstStyle/>
          <a:p>
            <a:pPr algn="ctr"/>
            <a:r>
              <a:rPr lang="en-US" sz="3600" dirty="0"/>
              <a:t>Business Ownership Scenarios – Answer Key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030026"/>
            <a:ext cx="11582400" cy="5425440"/>
          </a:xfrm>
        </p:spPr>
        <p:txBody>
          <a:bodyPr>
            <a:noAutofit/>
          </a:bodyPr>
          <a:lstStyle/>
          <a:p>
            <a:pPr marL="514350" indent="-514350" algn="ctr">
              <a:buFont typeface="+mj-lt"/>
              <a:buAutoNum type="arabicPeriod"/>
            </a:pPr>
            <a:r>
              <a:rPr lang="en-US" sz="3200" dirty="0">
                <a:solidFill>
                  <a:schemeClr val="tx1">
                    <a:lumMod val="95000"/>
                    <a:lumOff val="5000"/>
                  </a:schemeClr>
                </a:solidFill>
                <a:latin typeface="+mj-lt"/>
              </a:rPr>
              <a:t>Sole Proprietorship</a:t>
            </a:r>
          </a:p>
          <a:p>
            <a:pPr marL="514350" indent="-514350" algn="ctr">
              <a:buFont typeface="+mj-lt"/>
              <a:buAutoNum type="arabicPeriod"/>
            </a:pPr>
            <a:r>
              <a:rPr lang="en-US" sz="3200" dirty="0">
                <a:solidFill>
                  <a:schemeClr val="tx1">
                    <a:lumMod val="95000"/>
                    <a:lumOff val="5000"/>
                  </a:schemeClr>
                </a:solidFill>
                <a:latin typeface="+mj-lt"/>
              </a:rPr>
              <a:t>Corporations</a:t>
            </a:r>
          </a:p>
          <a:p>
            <a:pPr marL="514350" indent="-514350" algn="ctr">
              <a:buFont typeface="+mj-lt"/>
              <a:buAutoNum type="arabicPeriod"/>
            </a:pPr>
            <a:r>
              <a:rPr lang="en-US" sz="3200" dirty="0">
                <a:solidFill>
                  <a:schemeClr val="tx1">
                    <a:lumMod val="95000"/>
                    <a:lumOff val="5000"/>
                  </a:schemeClr>
                </a:solidFill>
                <a:latin typeface="+mj-lt"/>
              </a:rPr>
              <a:t>Partnership</a:t>
            </a:r>
          </a:p>
          <a:p>
            <a:pPr marL="514350" indent="-514350" algn="ctr">
              <a:buFont typeface="+mj-lt"/>
              <a:buAutoNum type="arabicPeriod"/>
            </a:pPr>
            <a:r>
              <a:rPr lang="en-US" sz="3200" dirty="0">
                <a:solidFill>
                  <a:schemeClr val="tx1">
                    <a:lumMod val="95000"/>
                    <a:lumOff val="5000"/>
                  </a:schemeClr>
                </a:solidFill>
                <a:latin typeface="+mj-lt"/>
              </a:rPr>
              <a:t>Corporation</a:t>
            </a:r>
          </a:p>
          <a:p>
            <a:pPr marL="514350" indent="-514350" algn="ctr">
              <a:buFont typeface="+mj-lt"/>
              <a:buAutoNum type="arabicPeriod"/>
            </a:pPr>
            <a:r>
              <a:rPr lang="en-US" sz="3200" dirty="0">
                <a:solidFill>
                  <a:schemeClr val="tx1">
                    <a:lumMod val="95000"/>
                    <a:lumOff val="5000"/>
                  </a:schemeClr>
                </a:solidFill>
                <a:latin typeface="+mj-lt"/>
              </a:rPr>
              <a:t>Sole Proprietorship</a:t>
            </a:r>
          </a:p>
          <a:p>
            <a:pPr marL="514350" indent="-514350" algn="ctr">
              <a:buFont typeface="+mj-lt"/>
              <a:buAutoNum type="arabicPeriod"/>
            </a:pPr>
            <a:r>
              <a:rPr lang="en-US" sz="3200" dirty="0">
                <a:solidFill>
                  <a:schemeClr val="tx1">
                    <a:lumMod val="95000"/>
                    <a:lumOff val="5000"/>
                  </a:schemeClr>
                </a:solidFill>
                <a:latin typeface="+mj-lt"/>
              </a:rPr>
              <a:t>Corporation</a:t>
            </a:r>
          </a:p>
          <a:p>
            <a:pPr marL="514350" indent="-514350" algn="ctr">
              <a:buFont typeface="+mj-lt"/>
              <a:buAutoNum type="arabicPeriod"/>
            </a:pPr>
            <a:r>
              <a:rPr lang="en-US" sz="3200" dirty="0">
                <a:solidFill>
                  <a:schemeClr val="tx1">
                    <a:lumMod val="95000"/>
                    <a:lumOff val="5000"/>
                  </a:schemeClr>
                </a:solidFill>
                <a:latin typeface="+mj-lt"/>
              </a:rPr>
              <a:t>Partnership</a:t>
            </a:r>
          </a:p>
          <a:p>
            <a:pPr marL="514350" indent="-514350" algn="ctr">
              <a:buFont typeface="+mj-lt"/>
              <a:buAutoNum type="arabicPeriod"/>
            </a:pPr>
            <a:r>
              <a:rPr lang="en-US" sz="3200" dirty="0">
                <a:solidFill>
                  <a:schemeClr val="tx1">
                    <a:lumMod val="95000"/>
                    <a:lumOff val="5000"/>
                  </a:schemeClr>
                </a:solidFill>
                <a:latin typeface="+mj-lt"/>
              </a:rPr>
              <a:t>Corporation</a:t>
            </a:r>
          </a:p>
          <a:p>
            <a:pPr marL="514350" indent="-514350" algn="ctr">
              <a:buFont typeface="+mj-lt"/>
              <a:buAutoNum type="arabicPeriod"/>
            </a:pPr>
            <a:r>
              <a:rPr lang="en-US" sz="3200" dirty="0">
                <a:solidFill>
                  <a:schemeClr val="tx1">
                    <a:lumMod val="95000"/>
                    <a:lumOff val="5000"/>
                  </a:schemeClr>
                </a:solidFill>
                <a:latin typeface="+mj-lt"/>
              </a:rPr>
              <a:t>Sole Proprietorship</a:t>
            </a:r>
          </a:p>
          <a:p>
            <a:pPr marL="514350" indent="-514350" algn="ctr">
              <a:buFont typeface="+mj-lt"/>
              <a:buAutoNum type="arabicPeriod"/>
            </a:pPr>
            <a:r>
              <a:rPr lang="en-US" sz="3200" dirty="0">
                <a:solidFill>
                  <a:schemeClr val="tx1">
                    <a:lumMod val="95000"/>
                    <a:lumOff val="5000"/>
                  </a:schemeClr>
                </a:solidFill>
                <a:latin typeface="+mj-lt"/>
              </a:rPr>
              <a:t>Corporation</a:t>
            </a:r>
          </a:p>
          <a:p>
            <a:pPr marL="0" marR="0" indent="0" algn="ctr">
              <a:spcBef>
                <a:spcPts val="0"/>
              </a:spcBef>
              <a:spcAft>
                <a:spcPts val="0"/>
              </a:spcAft>
              <a:buNone/>
            </a:pPr>
            <a:endParaRPr lang="en-US" sz="3200" kern="100" dirty="0">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4F3BB36-4746-EEC3-3607-5EE527B4837C}"/>
              </a:ext>
            </a:extLst>
          </p:cNvPr>
          <p:cNvPicPr>
            <a:picLocks noChangeAspect="1"/>
          </p:cNvPicPr>
          <p:nvPr/>
        </p:nvPicPr>
        <p:blipFill rotWithShape="1">
          <a:blip r:embed="rId3"/>
          <a:srcRect t="8383" b="4479"/>
          <a:stretch/>
        </p:blipFill>
        <p:spPr>
          <a:xfrm>
            <a:off x="414338" y="4521918"/>
            <a:ext cx="2048714" cy="2192690"/>
          </a:xfrm>
          <a:prstGeom prst="rect">
            <a:avLst/>
          </a:prstGeom>
        </p:spPr>
      </p:pic>
      <p:pic>
        <p:nvPicPr>
          <p:cNvPr id="5" name="Picture 4">
            <a:extLst>
              <a:ext uri="{FF2B5EF4-FFF2-40B4-BE49-F238E27FC236}">
                <a16:creationId xmlns:a16="http://schemas.microsoft.com/office/drawing/2014/main" id="{3A1B56EA-06F4-EE13-0213-EDBD23FAAA9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35003" y="4389191"/>
            <a:ext cx="2325417" cy="2325417"/>
          </a:xfrm>
          <a:prstGeom prst="rect">
            <a:avLst/>
          </a:prstGeom>
        </p:spPr>
      </p:pic>
    </p:spTree>
    <p:extLst>
      <p:ext uri="{BB962C8B-B14F-4D97-AF65-F5344CB8AC3E}">
        <p14:creationId xmlns:p14="http://schemas.microsoft.com/office/powerpoint/2010/main" val="1935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588029"/>
            <a:ext cx="10515600" cy="719963"/>
          </a:xfrm>
        </p:spPr>
        <p:txBody>
          <a:bodyPr>
            <a:normAutofit/>
          </a:bodyPr>
          <a:lstStyle/>
          <a:p>
            <a:pPr algn="ctr"/>
            <a:r>
              <a:rPr lang="en-US" sz="4000" dirty="0"/>
              <a:t>Summary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799" y="1735468"/>
            <a:ext cx="11582400" cy="3387063"/>
          </a:xfrm>
        </p:spPr>
        <p:txBody>
          <a:bodyPr>
            <a:normAutofit/>
          </a:bodyPr>
          <a:lstStyle/>
          <a:p>
            <a:pPr marL="0" indent="0" algn="ctr">
              <a:buNone/>
            </a:pPr>
            <a:r>
              <a:rPr lang="en-US" sz="3600" dirty="0">
                <a:latin typeface="+mj-lt"/>
              </a:rPr>
              <a:t>Explain which form of business ownership you believe would be most suitable for a new tech startup and why.</a:t>
            </a:r>
          </a:p>
        </p:txBody>
      </p:sp>
      <p:pic>
        <p:nvPicPr>
          <p:cNvPr id="4" name="Picture 3">
            <a:extLst>
              <a:ext uri="{FF2B5EF4-FFF2-40B4-BE49-F238E27FC236}">
                <a16:creationId xmlns:a16="http://schemas.microsoft.com/office/drawing/2014/main" id="{2BAE2A5C-F5BA-FEEE-B92D-2202F3DF30B7}"/>
              </a:ext>
            </a:extLst>
          </p:cNvPr>
          <p:cNvPicPr>
            <a:picLocks noChangeAspect="1"/>
          </p:cNvPicPr>
          <p:nvPr/>
        </p:nvPicPr>
        <p:blipFill>
          <a:blip r:embed="rId2"/>
          <a:stretch>
            <a:fillRect/>
          </a:stretch>
        </p:blipFill>
        <p:spPr>
          <a:xfrm>
            <a:off x="3709519" y="3764878"/>
            <a:ext cx="4772960" cy="2141294"/>
          </a:xfrm>
          <a:prstGeom prst="rect">
            <a:avLst/>
          </a:prstGeom>
        </p:spPr>
      </p:pic>
    </p:spTree>
    <p:extLst>
      <p:ext uri="{BB962C8B-B14F-4D97-AF65-F5344CB8AC3E}">
        <p14:creationId xmlns:p14="http://schemas.microsoft.com/office/powerpoint/2010/main" val="102400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Content Placeholder 4">
            <a:extLst>
              <a:ext uri="{FF2B5EF4-FFF2-40B4-BE49-F238E27FC236}">
                <a16:creationId xmlns:a16="http://schemas.microsoft.com/office/drawing/2014/main" id="{3BFDE040-CE37-8D40-B244-C71C9AAE4CE2}"/>
              </a:ext>
            </a:extLst>
          </p:cNvPr>
          <p:cNvSpPr>
            <a:spLocks noGrp="1"/>
          </p:cNvSpPr>
          <p:nvPr>
            <p:ph idx="1"/>
          </p:nvPr>
        </p:nvSpPr>
        <p:spPr>
          <a:xfrm>
            <a:off x="457200" y="1477860"/>
            <a:ext cx="6455830" cy="4922507"/>
          </a:xfrm>
        </p:spPr>
        <p:txBody>
          <a:bodyPr anchor="t">
            <a:normAutofit/>
          </a:bodyPr>
          <a:lstStyle/>
          <a:p>
            <a:pPr marL="0" indent="0">
              <a:buNone/>
              <a:defRPr/>
            </a:pPr>
            <a:r>
              <a:rPr lang="en-US" b="0" i="0" u="none" strike="noStrike" dirty="0">
                <a:effectLst/>
                <a:latin typeface="+mj-lt"/>
              </a:rPr>
              <a:t>In the world of business, forms of ownership define</a:t>
            </a:r>
            <a:r>
              <a:rPr lang="en-US" dirty="0">
                <a:latin typeface="+mj-lt"/>
              </a:rPr>
              <a:t>:</a:t>
            </a:r>
            <a:r>
              <a:rPr lang="en-US" b="0" i="0" u="none" strike="noStrike" dirty="0">
                <a:effectLst/>
                <a:latin typeface="+mj-lt"/>
              </a:rPr>
              <a:t> </a:t>
            </a:r>
          </a:p>
          <a:p>
            <a:pPr>
              <a:defRPr/>
            </a:pPr>
            <a:r>
              <a:rPr lang="en-US" dirty="0">
                <a:latin typeface="+mj-lt"/>
                <a:ea typeface="MS PGothic" charset="0"/>
                <a:cs typeface="Calibri" panose="020F0502020204030204" pitchFamily="34" charset="0"/>
              </a:rPr>
              <a:t>Initial cost of setting up the business</a:t>
            </a:r>
          </a:p>
          <a:p>
            <a:pPr>
              <a:defRPr/>
            </a:pPr>
            <a:r>
              <a:rPr lang="en-US" dirty="0">
                <a:latin typeface="+mj-lt"/>
                <a:ea typeface="MS PGothic" charset="0"/>
                <a:cs typeface="Calibri" panose="020F0502020204030204" pitchFamily="34" charset="0"/>
              </a:rPr>
              <a:t>How profits are distributed</a:t>
            </a:r>
          </a:p>
          <a:p>
            <a:pPr>
              <a:defRPr/>
            </a:pPr>
            <a:r>
              <a:rPr lang="en-US" dirty="0">
                <a:latin typeface="+mj-lt"/>
                <a:ea typeface="MS PGothic" charset="0"/>
                <a:cs typeface="Calibri" panose="020F0502020204030204" pitchFamily="34" charset="0"/>
              </a:rPr>
              <a:t>Types of regulations it must follow</a:t>
            </a:r>
          </a:p>
          <a:p>
            <a:pPr>
              <a:defRPr/>
            </a:pPr>
            <a:r>
              <a:rPr lang="en-US" dirty="0">
                <a:latin typeface="+mj-lt"/>
                <a:ea typeface="MS PGothic" charset="0"/>
                <a:cs typeface="Calibri" panose="020F0502020204030204" pitchFamily="34" charset="0"/>
              </a:rPr>
              <a:t>Division of Profits, and who pays debts</a:t>
            </a:r>
          </a:p>
          <a:p>
            <a:pPr>
              <a:defRPr/>
            </a:pPr>
            <a:r>
              <a:rPr lang="en-US" dirty="0">
                <a:latin typeface="+mj-lt"/>
                <a:ea typeface="MS PGothic" charset="0"/>
                <a:cs typeface="Calibri" panose="020F0502020204030204" pitchFamily="34" charset="0"/>
              </a:rPr>
              <a:t>The types of taxes (if any) the business must pay</a:t>
            </a:r>
          </a:p>
          <a:p>
            <a:pPr>
              <a:defRPr/>
            </a:pPr>
            <a:endParaRPr lang="en-US" dirty="0">
              <a:latin typeface="+mj-lt"/>
              <a:ea typeface="MS PGothic" charset="0"/>
              <a:cs typeface="Calibri" panose="020F0502020204030204" pitchFamily="34" charset="0"/>
            </a:endParaRPr>
          </a:p>
          <a:p>
            <a:pPr marL="0" indent="0">
              <a:buNone/>
              <a:defRPr/>
            </a:pPr>
            <a:endParaRPr lang="en-US" sz="2000" dirty="0">
              <a:latin typeface="+mj-lt"/>
              <a:ea typeface="MS PGothic" charset="0"/>
              <a:cs typeface="Calibri" panose="020F0502020204030204" pitchFamily="34" charset="0"/>
            </a:endParaRPr>
          </a:p>
        </p:txBody>
      </p:sp>
      <p:sp>
        <p:nvSpPr>
          <p:cNvPr id="23561" name="Rectangle 2356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ectangle 2356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5" name="Rectangle 2356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7" name="Rectangle 2356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Business Ownership">
            <a:extLst>
              <a:ext uri="{FF2B5EF4-FFF2-40B4-BE49-F238E27FC236}">
                <a16:creationId xmlns:a16="http://schemas.microsoft.com/office/drawing/2014/main" id="{C8C08736-51C7-6E80-D457-5382C723BB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2302524"/>
            <a:ext cx="4170530" cy="22848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8F25DB-36F2-4BEC-B5BE-77E2870282FB}"/>
              </a:ext>
            </a:extLst>
          </p:cNvPr>
          <p:cNvSpPr txBox="1"/>
          <p:nvPr/>
        </p:nvSpPr>
        <p:spPr>
          <a:xfrm>
            <a:off x="457200" y="320040"/>
            <a:ext cx="6294120" cy="584775"/>
          </a:xfrm>
          <a:prstGeom prst="rect">
            <a:avLst/>
          </a:prstGeom>
          <a:noFill/>
        </p:spPr>
        <p:txBody>
          <a:bodyPr wrap="square" rtlCol="0">
            <a:spAutoFit/>
          </a:bodyPr>
          <a:lstStyle/>
          <a:p>
            <a:r>
              <a:rPr lang="en-US" sz="3200" dirty="0"/>
              <a:t>Why Is Ownership Type important?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0084935-387B-5796-CF95-38EBD468EDB6}"/>
                  </a:ext>
                </a:extLst>
              </p14:cNvPr>
              <p14:cNvContentPartPr/>
              <p14:nvPr/>
            </p14:nvContentPartPr>
            <p14:xfrm>
              <a:off x="837720" y="2751120"/>
              <a:ext cx="5546160" cy="2083680"/>
            </p14:xfrm>
          </p:contentPart>
        </mc:Choice>
        <mc:Fallback>
          <p:pic>
            <p:nvPicPr>
              <p:cNvPr id="2" name="Ink 1">
                <a:extLst>
                  <a:ext uri="{FF2B5EF4-FFF2-40B4-BE49-F238E27FC236}">
                    <a16:creationId xmlns:a16="http://schemas.microsoft.com/office/drawing/2014/main" id="{E0084935-387B-5796-CF95-38EBD468EDB6}"/>
                  </a:ext>
                </a:extLst>
              </p:cNvPr>
              <p:cNvPicPr/>
              <p:nvPr/>
            </p:nvPicPr>
            <p:blipFill>
              <a:blip r:embed="rId5"/>
              <a:stretch>
                <a:fillRect/>
              </a:stretch>
            </p:blipFill>
            <p:spPr>
              <a:xfrm>
                <a:off x="828360" y="2741760"/>
                <a:ext cx="5564880" cy="2102400"/>
              </a:xfrm>
              <a:prstGeom prst="rect">
                <a:avLst/>
              </a:prstGeom>
            </p:spPr>
          </p:pic>
        </mc:Fallback>
      </mc:AlternateContent>
    </p:spTree>
    <p:extLst>
      <p:ext uri="{BB962C8B-B14F-4D97-AF65-F5344CB8AC3E}">
        <p14:creationId xmlns:p14="http://schemas.microsoft.com/office/powerpoint/2010/main" val="27022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a:extLst>
              <a:ext uri="{FF2B5EF4-FFF2-40B4-BE49-F238E27FC236}">
                <a16:creationId xmlns:a16="http://schemas.microsoft.com/office/drawing/2014/main" id="{3BFDE040-CE37-8D40-B244-C71C9AAE4CE2}"/>
              </a:ext>
            </a:extLst>
          </p:cNvPr>
          <p:cNvSpPr>
            <a:spLocks noGrp="1"/>
          </p:cNvSpPr>
          <p:nvPr>
            <p:ph idx="1"/>
          </p:nvPr>
        </p:nvSpPr>
        <p:spPr>
          <a:xfrm>
            <a:off x="319084" y="429105"/>
            <a:ext cx="11553825" cy="4142984"/>
          </a:xfrm>
        </p:spPr>
        <p:txBody>
          <a:bodyPr/>
          <a:lstStyle/>
          <a:p>
            <a:pPr marL="0" indent="0" algn="ctr">
              <a:buNone/>
              <a:defRPr/>
            </a:pPr>
            <a:r>
              <a:rPr lang="en-US" sz="3200" dirty="0">
                <a:latin typeface="+mj-lt"/>
                <a:ea typeface="MS PGothic" charset="0"/>
                <a:cs typeface="Calibri" panose="020F0502020204030204" pitchFamily="34" charset="0"/>
              </a:rPr>
              <a:t>Finally, choosing the right form of ownership helps entrepreneurs battle the odds against survival</a:t>
            </a:r>
          </a:p>
          <a:p>
            <a:pPr marL="0" indent="0" algn="ctr">
              <a:buNone/>
              <a:defRPr/>
            </a:pPr>
            <a:endParaRPr lang="en-US" sz="3200" dirty="0">
              <a:latin typeface="+mj-lt"/>
              <a:ea typeface="MS PGothic" charset="0"/>
              <a:cs typeface="Calibri" panose="020F0502020204030204" pitchFamily="34" charset="0"/>
            </a:endParaRPr>
          </a:p>
          <a:p>
            <a:pPr marL="0" indent="0" algn="ctr">
              <a:buNone/>
              <a:defRPr/>
            </a:pPr>
            <a:r>
              <a:rPr lang="en-US" sz="3200" dirty="0">
                <a:latin typeface="+mj-lt"/>
                <a:ea typeface="MS PGothic" charset="0"/>
                <a:cs typeface="Calibri" panose="020F0502020204030204" pitchFamily="34" charset="0"/>
              </a:rPr>
              <a:t>80% of new businesses close withing 5 years! </a:t>
            </a:r>
          </a:p>
        </p:txBody>
      </p:sp>
      <p:pic>
        <p:nvPicPr>
          <p:cNvPr id="3" name="Picture 2">
            <a:extLst>
              <a:ext uri="{FF2B5EF4-FFF2-40B4-BE49-F238E27FC236}">
                <a16:creationId xmlns:a16="http://schemas.microsoft.com/office/drawing/2014/main" id="{1834F435-6F06-112F-CA15-05ADA354516E}"/>
              </a:ext>
            </a:extLst>
          </p:cNvPr>
          <p:cNvPicPr>
            <a:picLocks noChangeAspect="1"/>
          </p:cNvPicPr>
          <p:nvPr/>
        </p:nvPicPr>
        <p:blipFill>
          <a:blip r:embed="rId3"/>
          <a:stretch>
            <a:fillRect/>
          </a:stretch>
        </p:blipFill>
        <p:spPr>
          <a:xfrm>
            <a:off x="3697130" y="3203626"/>
            <a:ext cx="4797731" cy="3225269"/>
          </a:xfrm>
          <a:prstGeom prst="rect">
            <a:avLst/>
          </a:prstGeom>
        </p:spPr>
      </p:pic>
    </p:spTree>
    <p:extLst>
      <p:ext uri="{BB962C8B-B14F-4D97-AF65-F5344CB8AC3E}">
        <p14:creationId xmlns:p14="http://schemas.microsoft.com/office/powerpoint/2010/main" val="86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C9D3-7588-839E-8E3E-A5AA2F82CC52}"/>
              </a:ext>
            </a:extLst>
          </p:cNvPr>
          <p:cNvSpPr>
            <a:spLocks noGrp="1"/>
          </p:cNvSpPr>
          <p:nvPr>
            <p:ph type="title"/>
          </p:nvPr>
        </p:nvSpPr>
        <p:spPr/>
        <p:txBody>
          <a:bodyPr/>
          <a:lstStyle/>
          <a:p>
            <a:r>
              <a:rPr lang="en-US" dirty="0"/>
              <a:t>Terms to Understand</a:t>
            </a:r>
          </a:p>
        </p:txBody>
      </p:sp>
      <p:sp>
        <p:nvSpPr>
          <p:cNvPr id="3" name="Content Placeholder 2">
            <a:extLst>
              <a:ext uri="{FF2B5EF4-FFF2-40B4-BE49-F238E27FC236}">
                <a16:creationId xmlns:a16="http://schemas.microsoft.com/office/drawing/2014/main" id="{C2FFFE7B-9295-5B9E-8F15-C038D9ECF640}"/>
              </a:ext>
            </a:extLst>
          </p:cNvPr>
          <p:cNvSpPr>
            <a:spLocks noGrp="1"/>
          </p:cNvSpPr>
          <p:nvPr>
            <p:ph idx="1"/>
          </p:nvPr>
        </p:nvSpPr>
        <p:spPr/>
        <p:txBody>
          <a:bodyPr/>
          <a:lstStyle/>
          <a:p>
            <a:r>
              <a:rPr lang="en-US" dirty="0">
                <a:solidFill>
                  <a:srgbClr val="FF0000"/>
                </a:solidFill>
                <a:latin typeface="Google Sans"/>
              </a:rPr>
              <a:t>L</a:t>
            </a:r>
            <a:r>
              <a:rPr lang="en-US" b="0" i="0" dirty="0">
                <a:solidFill>
                  <a:srgbClr val="FF0000"/>
                </a:solidFill>
                <a:effectLst/>
                <a:latin typeface="Google Sans"/>
              </a:rPr>
              <a:t>iability </a:t>
            </a:r>
            <a:r>
              <a:rPr lang="en-US" b="0" i="0" dirty="0">
                <a:solidFill>
                  <a:srgbClr val="1F1F1F"/>
                </a:solidFill>
                <a:effectLst/>
                <a:latin typeface="Google Sans"/>
              </a:rPr>
              <a:t>is a debt or responsibility that someone owes to another person or entity</a:t>
            </a:r>
          </a:p>
          <a:p>
            <a:r>
              <a:rPr lang="en-US" dirty="0">
                <a:solidFill>
                  <a:srgbClr val="FF0000"/>
                </a:solidFill>
                <a:latin typeface="Google Sans"/>
              </a:rPr>
              <a:t>Capital</a:t>
            </a:r>
            <a:r>
              <a:rPr lang="en-US" dirty="0">
                <a:solidFill>
                  <a:srgbClr val="1F1F1F"/>
                </a:solidFill>
                <a:latin typeface="Google Sans"/>
              </a:rPr>
              <a:t> - t</a:t>
            </a:r>
            <a:r>
              <a:rPr lang="en-US" b="0" i="0" dirty="0">
                <a:solidFill>
                  <a:srgbClr val="1F1F1F"/>
                </a:solidFill>
                <a:effectLst/>
                <a:latin typeface="Google Sans"/>
              </a:rPr>
              <a:t>he total amount of money, property, or other assets that a person or institution owns</a:t>
            </a:r>
            <a:endParaRPr lang="en-US" dirty="0"/>
          </a:p>
        </p:txBody>
      </p:sp>
    </p:spTree>
    <p:extLst>
      <p:ext uri="{BB962C8B-B14F-4D97-AF65-F5344CB8AC3E}">
        <p14:creationId xmlns:p14="http://schemas.microsoft.com/office/powerpoint/2010/main" val="373835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14123-823A-6161-B8C7-41BB68D59ED9}"/>
              </a:ext>
            </a:extLst>
          </p:cNvPr>
          <p:cNvSpPr>
            <a:spLocks noGrp="1"/>
          </p:cNvSpPr>
          <p:nvPr>
            <p:ph type="title"/>
          </p:nvPr>
        </p:nvSpPr>
        <p:spPr>
          <a:xfrm>
            <a:off x="1137033" y="670559"/>
            <a:ext cx="4683321" cy="2148841"/>
          </a:xfrm>
        </p:spPr>
        <p:txBody>
          <a:bodyPr anchor="t">
            <a:normAutofit/>
          </a:bodyPr>
          <a:lstStyle/>
          <a:p>
            <a:r>
              <a:rPr lang="en-US" dirty="0"/>
              <a:t>Businesses Can be Small or Large</a:t>
            </a:r>
          </a:p>
        </p:txBody>
      </p:sp>
      <p:pic>
        <p:nvPicPr>
          <p:cNvPr id="1026" name="Picture 2" descr="Small Business Saturday Ideas to ...">
            <a:extLst>
              <a:ext uri="{FF2B5EF4-FFF2-40B4-BE49-F238E27FC236}">
                <a16:creationId xmlns:a16="http://schemas.microsoft.com/office/drawing/2014/main" id="{6C778055-B5C1-734B-2292-9E3F3FCAF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0" r="-1" b="-1"/>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87CDC8-7BD4-8AD7-432F-50BCE42F0B01}"/>
              </a:ext>
            </a:extLst>
          </p:cNvPr>
          <p:cNvSpPr>
            <a:spLocks noGrp="1"/>
          </p:cNvSpPr>
          <p:nvPr>
            <p:ph idx="1"/>
          </p:nvPr>
        </p:nvSpPr>
        <p:spPr>
          <a:xfrm>
            <a:off x="6201999" y="883919"/>
            <a:ext cx="5389493" cy="5445076"/>
          </a:xfrm>
        </p:spPr>
        <p:txBody>
          <a:bodyPr anchor="t">
            <a:normAutofit/>
          </a:bodyPr>
          <a:lstStyle/>
          <a:p>
            <a:r>
              <a:rPr lang="en-US" dirty="0"/>
              <a:t>Small Businesses &lt; 500 Employees</a:t>
            </a:r>
          </a:p>
          <a:p>
            <a:r>
              <a:rPr lang="en-US" dirty="0"/>
              <a:t>Large Businesses &gt; 500 Employees</a:t>
            </a:r>
          </a:p>
          <a:p>
            <a:r>
              <a:rPr lang="en-US" dirty="0"/>
              <a:t>What percent of Businesses are small businesses?</a:t>
            </a:r>
          </a:p>
          <a:p>
            <a:pPr lvl="1"/>
            <a:r>
              <a:rPr lang="en-US" sz="2800" b="0" i="0" dirty="0">
                <a:effectLst/>
                <a:highlight>
                  <a:srgbClr val="FFFFFF"/>
                </a:highlight>
                <a:latin typeface="Google Sans"/>
              </a:rPr>
              <a:t>According to the Small Business Administration (SBA), 99.9% of businesses in the United States are small businesses. This means that as of 2023, there were 33,185,550 small businesses in the U.S.</a:t>
            </a:r>
            <a:endParaRPr lang="en-US" sz="2800" dirty="0"/>
          </a:p>
        </p:txBody>
      </p:sp>
    </p:spTree>
    <p:extLst>
      <p:ext uri="{BB962C8B-B14F-4D97-AF65-F5344CB8AC3E}">
        <p14:creationId xmlns:p14="http://schemas.microsoft.com/office/powerpoint/2010/main" val="83958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0DEE119-E3E0-6C0C-DEF3-586E4D5D811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90" r="-2" b="-2"/>
          <a:stretch/>
        </p:blipFill>
        <p:spPr>
          <a:xfrm>
            <a:off x="8096251" y="-1"/>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4" name="Picture 3">
            <a:extLst>
              <a:ext uri="{FF2B5EF4-FFF2-40B4-BE49-F238E27FC236}">
                <a16:creationId xmlns:a16="http://schemas.microsoft.com/office/drawing/2014/main" id="{D2E91A46-4964-88AB-95A1-5AC6050F06D4}"/>
              </a:ext>
            </a:extLst>
          </p:cNvPr>
          <p:cNvPicPr>
            <a:picLocks noChangeAspect="1"/>
          </p:cNvPicPr>
          <p:nvPr/>
        </p:nvPicPr>
        <p:blipFill>
          <a:blip r:embed="rId5">
            <a:extLst>
              <a:ext uri="{837473B0-CC2E-450A-ABE3-18F120FF3D39}">
                <a1611:picAttrSrcUrl xmlns:a1611="http://schemas.microsoft.com/office/drawing/2016/11/main" r:id="rId6"/>
              </a:ext>
            </a:extLst>
          </a:blip>
          <a:srcRect r="2428" b="-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3" name="Picture 2">
            <a:extLst>
              <a:ext uri="{FF2B5EF4-FFF2-40B4-BE49-F238E27FC236}">
                <a16:creationId xmlns:a16="http://schemas.microsoft.com/office/drawing/2014/main" id="{4EA6858F-9D39-785B-A3B9-6E05BAA4F0E7}"/>
              </a:ext>
            </a:extLst>
          </p:cNvPr>
          <p:cNvPicPr>
            <a:picLocks noChangeAspect="1"/>
          </p:cNvPicPr>
          <p:nvPr/>
        </p:nvPicPr>
        <p:blipFill rotWithShape="1">
          <a:blip r:embed="rId7"/>
          <a:srcRect t="18423" r="1" b="1"/>
          <a:stretch/>
        </p:blipFill>
        <p:spPr>
          <a:xfrm>
            <a:off x="95251" y="0"/>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23561" name="Group 23560">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3562" name="Freeform: Shape 23561">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3" name="Freeform: Shape 23562">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8">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554" name="Content Placeholder 4">
            <a:extLst>
              <a:ext uri="{FF2B5EF4-FFF2-40B4-BE49-F238E27FC236}">
                <a16:creationId xmlns:a16="http://schemas.microsoft.com/office/drawing/2014/main" id="{3BFDE040-CE37-8D40-B244-C71C9AAE4CE2}"/>
              </a:ext>
            </a:extLst>
          </p:cNvPr>
          <p:cNvSpPr>
            <a:spLocks noGrp="1"/>
          </p:cNvSpPr>
          <p:nvPr>
            <p:ph idx="1"/>
          </p:nvPr>
        </p:nvSpPr>
        <p:spPr>
          <a:xfrm>
            <a:off x="1791222" y="4286160"/>
            <a:ext cx="9565753" cy="2571839"/>
          </a:xfrm>
        </p:spPr>
        <p:txBody>
          <a:bodyPr>
            <a:normAutofit fontScale="92500"/>
          </a:bodyPr>
          <a:lstStyle/>
          <a:p>
            <a:pPr marL="0" indent="0">
              <a:buNone/>
              <a:defRPr/>
            </a:pPr>
            <a:r>
              <a:rPr lang="en-US" sz="3200" b="1" dirty="0">
                <a:solidFill>
                  <a:schemeClr val="bg1">
                    <a:alpha val="80000"/>
                  </a:schemeClr>
                </a:solidFill>
                <a:latin typeface="+mj-lt"/>
                <a:ea typeface="MS PGothic" charset="0"/>
                <a:cs typeface="Calibri" panose="020F0502020204030204" pitchFamily="34" charset="0"/>
              </a:rPr>
              <a:t>The majority of businesses in the U.S. are owned and organized under one of three forms of business ownership:</a:t>
            </a:r>
          </a:p>
          <a:p>
            <a:pPr marL="514350" indent="-514350">
              <a:buAutoNum type="arabicPeriod"/>
              <a:defRPr/>
            </a:pPr>
            <a:r>
              <a:rPr lang="en-US" sz="3200" b="1" dirty="0">
                <a:solidFill>
                  <a:schemeClr val="bg1">
                    <a:alpha val="80000"/>
                  </a:schemeClr>
                </a:solidFill>
                <a:latin typeface="+mj-lt"/>
                <a:ea typeface="MS PGothic" charset="0"/>
                <a:cs typeface="Calibri" panose="020F0502020204030204" pitchFamily="34" charset="0"/>
              </a:rPr>
              <a:t>Sole Proprietorship</a:t>
            </a:r>
          </a:p>
          <a:p>
            <a:pPr marL="514350" indent="-514350">
              <a:buAutoNum type="arabicPeriod"/>
              <a:defRPr/>
            </a:pPr>
            <a:r>
              <a:rPr lang="en-US" sz="3200" b="1" dirty="0">
                <a:solidFill>
                  <a:schemeClr val="bg1">
                    <a:alpha val="80000"/>
                  </a:schemeClr>
                </a:solidFill>
                <a:latin typeface="+mj-lt"/>
                <a:ea typeface="MS PGothic" charset="0"/>
                <a:cs typeface="Calibri" panose="020F0502020204030204" pitchFamily="34" charset="0"/>
              </a:rPr>
              <a:t>Partnership</a:t>
            </a:r>
          </a:p>
          <a:p>
            <a:pPr marL="514350" indent="-514350">
              <a:buAutoNum type="arabicPeriod"/>
              <a:defRPr/>
            </a:pPr>
            <a:r>
              <a:rPr lang="en-US" sz="3200" b="1" dirty="0">
                <a:solidFill>
                  <a:schemeClr val="bg1">
                    <a:alpha val="80000"/>
                  </a:schemeClr>
                </a:solidFill>
                <a:latin typeface="+mj-lt"/>
                <a:ea typeface="MS PGothic" charset="0"/>
                <a:cs typeface="Calibri" panose="020F0502020204030204" pitchFamily="34" charset="0"/>
              </a:rPr>
              <a:t>Corporation</a:t>
            </a:r>
          </a:p>
        </p:txBody>
      </p:sp>
    </p:spTree>
    <p:extLst>
      <p:ext uri="{BB962C8B-B14F-4D97-AF65-F5344CB8AC3E}">
        <p14:creationId xmlns:p14="http://schemas.microsoft.com/office/powerpoint/2010/main" val="18117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72493" y="238539"/>
            <a:ext cx="11018520" cy="1434415"/>
          </a:xfrm>
        </p:spPr>
        <p:txBody>
          <a:bodyPr anchor="b">
            <a:normAutofit/>
          </a:bodyPr>
          <a:lstStyle/>
          <a:p>
            <a:r>
              <a:rPr lang="en-US" sz="5400"/>
              <a:t>What is a Sole Proprietorship?</a:t>
            </a:r>
          </a:p>
        </p:txBody>
      </p:sp>
      <p:sp>
        <p:nvSpPr>
          <p:cNvPr id="41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72493" y="2071316"/>
            <a:ext cx="6713552" cy="4119172"/>
          </a:xfrm>
        </p:spPr>
        <p:txBody>
          <a:bodyPr anchor="t">
            <a:normAutofit/>
          </a:bodyPr>
          <a:lstStyle/>
          <a:p>
            <a:pPr marL="0" indent="0" fontAlgn="base">
              <a:buNone/>
            </a:pPr>
            <a:r>
              <a:rPr lang="en-US" b="1" u="sng" dirty="0">
                <a:solidFill>
                  <a:srgbClr val="FF0000"/>
                </a:solidFill>
                <a:latin typeface="+mj-lt"/>
              </a:rPr>
              <a:t>Sole Proprietorship</a:t>
            </a:r>
            <a:r>
              <a:rPr lang="en-US" b="1" dirty="0">
                <a:solidFill>
                  <a:srgbClr val="FF0000"/>
                </a:solidFill>
                <a:latin typeface="+mj-lt"/>
              </a:rPr>
              <a:t>: </a:t>
            </a:r>
            <a:r>
              <a:rPr lang="en-US" dirty="0">
                <a:latin typeface="+mj-lt"/>
              </a:rPr>
              <a:t>a business owned and operated by a single individual</a:t>
            </a:r>
          </a:p>
          <a:p>
            <a:pPr marL="0" indent="0" fontAlgn="base">
              <a:buNone/>
            </a:pPr>
            <a:endParaRPr lang="en-US" sz="1200" dirty="0">
              <a:latin typeface="+mj-lt"/>
            </a:endParaRPr>
          </a:p>
          <a:p>
            <a:pPr marL="0" indent="0" fontAlgn="base">
              <a:buNone/>
            </a:pPr>
            <a:r>
              <a:rPr lang="en-US" sz="2000" dirty="0">
                <a:latin typeface="+mj-lt"/>
                <a:ea typeface="MS PGothic" charset="0"/>
                <a:cs typeface="Calibri" panose="020F0502020204030204" pitchFamily="34" charset="0"/>
              </a:rPr>
              <a:t>A sole proprietor is simply an extension of the owner, as far as the law is concerned. </a:t>
            </a:r>
            <a:r>
              <a:rPr lang="en-US" sz="2000" dirty="0">
                <a:latin typeface="+mj-lt"/>
              </a:rPr>
              <a:t>Sole proprietorships have </a:t>
            </a:r>
          </a:p>
          <a:p>
            <a:pPr marL="0" indent="0" fontAlgn="base">
              <a:buNone/>
            </a:pPr>
            <a:r>
              <a:rPr lang="en-US" sz="2000" dirty="0">
                <a:latin typeface="+mj-lt"/>
              </a:rPr>
              <a:t>- One Owner</a:t>
            </a:r>
          </a:p>
          <a:p>
            <a:pPr marL="0" indent="0" fontAlgn="base">
              <a:buNone/>
            </a:pPr>
            <a:r>
              <a:rPr lang="en-US" sz="2000" dirty="0">
                <a:latin typeface="+mj-lt"/>
              </a:rPr>
              <a:t>- One person with complete control and decision making</a:t>
            </a:r>
          </a:p>
          <a:p>
            <a:pPr marL="0" indent="0" fontAlgn="base">
              <a:buNone/>
            </a:pPr>
            <a:r>
              <a:rPr lang="en-US" sz="2000" dirty="0">
                <a:latin typeface="+mj-lt"/>
              </a:rPr>
              <a:t> - One person gets all the profit</a:t>
            </a:r>
          </a:p>
          <a:p>
            <a:pPr marL="0" indent="0" fontAlgn="base">
              <a:buNone/>
            </a:pPr>
            <a:r>
              <a:rPr lang="en-US" sz="2000" dirty="0">
                <a:latin typeface="+mj-lt"/>
              </a:rPr>
              <a:t> - One person personally responsible for all business activities including any debt owed</a:t>
            </a:r>
          </a:p>
          <a:p>
            <a:pPr marL="0" indent="0" fontAlgn="base">
              <a:buNone/>
            </a:pPr>
            <a:endParaRPr lang="en-US" sz="2000" dirty="0">
              <a:latin typeface="+mj-lt"/>
            </a:endParaRPr>
          </a:p>
        </p:txBody>
      </p:sp>
      <p:pic>
        <p:nvPicPr>
          <p:cNvPr id="4" name="Picture 2" descr="What You Need To Know About Starting a Sole Proprietorship">
            <a:extLst>
              <a:ext uri="{FF2B5EF4-FFF2-40B4-BE49-F238E27FC236}">
                <a16:creationId xmlns:a16="http://schemas.microsoft.com/office/drawing/2014/main" id="{84FB148C-B192-6A46-7B14-F5E2FE9C73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2685" y="2435888"/>
            <a:ext cx="4751856" cy="316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14785</TotalTime>
  <Words>1509</Words>
  <Application>Microsoft Office PowerPoint</Application>
  <PresentationFormat>Widescreen</PresentationFormat>
  <Paragraphs>137</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Google Sans</vt:lpstr>
      <vt:lpstr>Office Theme</vt:lpstr>
      <vt:lpstr>Forms of Business Ownership</vt:lpstr>
      <vt:lpstr>PowerPoint Presentation</vt:lpstr>
      <vt:lpstr>PowerPoint Presentation</vt:lpstr>
      <vt:lpstr>PowerPoint Presentation</vt:lpstr>
      <vt:lpstr>PowerPoint Presentation</vt:lpstr>
      <vt:lpstr>Terms to Understand</vt:lpstr>
      <vt:lpstr>Businesses Can be Small or Large</vt:lpstr>
      <vt:lpstr>PowerPoint Presentation</vt:lpstr>
      <vt:lpstr>What is a Sole Proprietorship?</vt:lpstr>
      <vt:lpstr>PowerPoint Presentation</vt:lpstr>
      <vt:lpstr>PowerPoint Presentation</vt:lpstr>
      <vt:lpstr>What is a Partnership?</vt:lpstr>
      <vt:lpstr>PowerPoint Presentation</vt:lpstr>
      <vt:lpstr>PowerPoint Presentation</vt:lpstr>
      <vt:lpstr>What is a Corporation?</vt:lpstr>
      <vt:lpstr>PowerPoint Presentation</vt:lpstr>
      <vt:lpstr>PowerPoint Presentation</vt:lpstr>
      <vt:lpstr>PowerPoint Presentation</vt:lpstr>
      <vt:lpstr>PowerPoint Presentation</vt:lpstr>
      <vt:lpstr>Quick Write Activity </vt:lpstr>
      <vt:lpstr>Activity:</vt:lpstr>
      <vt:lpstr>Activity: Business Ownership Scenarios</vt:lpstr>
      <vt:lpstr>1. Sweet Delights Bakery</vt:lpstr>
      <vt:lpstr>2. Artistic Expressions</vt:lpstr>
      <vt:lpstr>3. Green Thumb Landscapes</vt:lpstr>
      <vt:lpstr>4. Pet Pals Veterinary Clinic</vt:lpstr>
      <vt:lpstr>5. Fit Zone Gym</vt:lpstr>
      <vt:lpstr>6. Cozy Corner Bookstore</vt:lpstr>
      <vt:lpstr>7. Tech Savvy Solutions</vt:lpstr>
      <vt:lpstr>8. Green Tech Innovations</vt:lpstr>
      <vt:lpstr>9. Savvy Shoppers Online Marketplace</vt:lpstr>
      <vt:lpstr>10. Health First Pharmacy</vt:lpstr>
      <vt:lpstr>Business Ownership Scenarios – Answer Key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Accounting</dc:title>
  <dc:creator>Microsoft Office User</dc:creator>
  <cp:lastModifiedBy>Cassie Vetter</cp:lastModifiedBy>
  <cp:revision>220</cp:revision>
  <dcterms:created xsi:type="dcterms:W3CDTF">2023-04-17T18:10:03Z</dcterms:created>
  <dcterms:modified xsi:type="dcterms:W3CDTF">2024-10-01T14:34:48Z</dcterms:modified>
</cp:coreProperties>
</file>